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inzel" panose="020B0604020202020204" charset="0"/>
      <p:regular r:id="rId21"/>
    </p:embeddedFont>
    <p:embeddedFont>
      <p:font typeface="Cinzel Bold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Bold" panose="020B0806030504020204" pitchFamily="34" charset="0"/>
      <p:regular r:id="rId27"/>
      <p:bold r:id="rId28"/>
    </p:embeddedFont>
    <p:embeddedFont>
      <p:font typeface="Open Sans Medium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49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Value:</a:t>
            </a:r>
          </a:p>
          <a:p>
            <a:r>
              <a:rPr lang="en-US"/>
              <a:t>- affordable</a:t>
            </a:r>
          </a:p>
          <a:p>
            <a:r>
              <a:rPr lang="en-US"/>
              <a:t>- accessible</a:t>
            </a:r>
          </a:p>
          <a:p>
            <a:r>
              <a:rPr lang="en-US"/>
              <a:t>- assistance</a:t>
            </a:r>
          </a:p>
          <a:p>
            <a:r>
              <a:rPr lang="en-US"/>
              <a:t>Problems:</a:t>
            </a:r>
          </a:p>
          <a:p>
            <a:r>
              <a:rPr lang="en-US"/>
              <a:t>- financial instability</a:t>
            </a:r>
          </a:p>
          <a:p>
            <a:r>
              <a:rPr lang="en-US"/>
              <a:t>Needs:</a:t>
            </a:r>
          </a:p>
          <a:p>
            <a:r>
              <a:rPr lang="en-US"/>
              <a:t>- financial protection and stability</a:t>
            </a:r>
          </a:p>
          <a:p>
            <a:r>
              <a:rPr lang="en-US"/>
              <a:t>- accessibility</a:t>
            </a:r>
          </a:p>
          <a:p>
            <a:r>
              <a:rPr lang="en-US"/>
              <a:t>- affordability</a:t>
            </a:r>
          </a:p>
          <a:p>
            <a:r>
              <a:rPr lang="en-US"/>
              <a:t>Product and services for specific customer segments:</a:t>
            </a:r>
          </a:p>
          <a:p>
            <a:r>
              <a:rPr lang="en-US"/>
              <a:t>- small-scale farmers in Msia</a:t>
            </a:r>
          </a:p>
          <a:p>
            <a:r>
              <a:rPr lang="en-US"/>
              <a:t>   &gt; mobile micro insurance</a:t>
            </a:r>
          </a:p>
          <a:p>
            <a:r>
              <a:rPr lang="en-US"/>
              <a:t>   &gt; flexible PAYG financial services</a:t>
            </a:r>
          </a:p>
          <a:p>
            <a:r>
              <a:rPr lang="en-US"/>
              <a:t>   &gt; local agent support</a:t>
            </a:r>
          </a:p>
          <a:p>
            <a:r>
              <a:rPr lang="en-US"/>
              <a:t>- rural and remote farmers</a:t>
            </a:r>
          </a:p>
          <a:p>
            <a:r>
              <a:rPr lang="en-US"/>
              <a:t>   &gt; accessibility</a:t>
            </a:r>
          </a:p>
          <a:p>
            <a:r>
              <a:rPr lang="en-US"/>
              <a:t>   &gt; local agent support</a:t>
            </a:r>
          </a:p>
          <a:p>
            <a:r>
              <a:rPr lang="en-US"/>
              <a:t>- fishermen in aqua culture</a:t>
            </a:r>
          </a:p>
          <a:p>
            <a:r>
              <a:rPr lang="en-US"/>
              <a:t>   &gt; insurance</a:t>
            </a:r>
          </a:p>
          <a:p>
            <a:r>
              <a:rPr lang="en-US"/>
              <a:t>   &gt; expert consultation</a:t>
            </a:r>
          </a:p>
          <a:p>
            <a:r>
              <a:rPr lang="en-US"/>
              <a:t>- all farmers</a:t>
            </a:r>
          </a:p>
          <a:p>
            <a:r>
              <a:rPr lang="en-US"/>
              <a:t>   &gt; additional tools (weather forecast, market insights)</a:t>
            </a:r>
          </a:p>
          <a:p>
            <a:r>
              <a:rPr lang="en-US"/>
              <a:t>- government agencies and NGOs</a:t>
            </a:r>
          </a:p>
          <a:p>
            <a:r>
              <a:rPr lang="en-US"/>
              <a:t>   &gt; extend coverage, promote financial inclusion, increase financial literacy, and inclusion in rural populations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Value:</a:t>
            </a:r>
          </a:p>
          <a:p>
            <a:r>
              <a:rPr lang="en-US"/>
              <a:t>- affordable</a:t>
            </a:r>
          </a:p>
          <a:p>
            <a:r>
              <a:rPr lang="en-US"/>
              <a:t>- accessible</a:t>
            </a:r>
          </a:p>
          <a:p>
            <a:r>
              <a:rPr lang="en-US"/>
              <a:t>- assistance</a:t>
            </a:r>
          </a:p>
          <a:p>
            <a:r>
              <a:rPr lang="en-US"/>
              <a:t>Problems:</a:t>
            </a:r>
          </a:p>
          <a:p>
            <a:r>
              <a:rPr lang="en-US"/>
              <a:t>- financial instability</a:t>
            </a:r>
          </a:p>
          <a:p>
            <a:r>
              <a:rPr lang="en-US"/>
              <a:t>Needs:</a:t>
            </a:r>
          </a:p>
          <a:p>
            <a:r>
              <a:rPr lang="en-US"/>
              <a:t>- financial protection and stability</a:t>
            </a:r>
          </a:p>
          <a:p>
            <a:r>
              <a:rPr lang="en-US"/>
              <a:t>- accessibility</a:t>
            </a:r>
          </a:p>
          <a:p>
            <a:r>
              <a:rPr lang="en-US"/>
              <a:t>- affordability</a:t>
            </a:r>
          </a:p>
          <a:p>
            <a:r>
              <a:rPr lang="en-US"/>
              <a:t>Product and services for specific customer segments:</a:t>
            </a:r>
          </a:p>
          <a:p>
            <a:r>
              <a:rPr lang="en-US"/>
              <a:t>- small-scale farmers in Msia</a:t>
            </a:r>
          </a:p>
          <a:p>
            <a:r>
              <a:rPr lang="en-US"/>
              <a:t>   &gt; mobile micro insurance</a:t>
            </a:r>
          </a:p>
          <a:p>
            <a:r>
              <a:rPr lang="en-US"/>
              <a:t>   &gt; flexible PAYG financial services</a:t>
            </a:r>
          </a:p>
          <a:p>
            <a:r>
              <a:rPr lang="en-US"/>
              <a:t>   &gt; local agent support</a:t>
            </a:r>
          </a:p>
          <a:p>
            <a:r>
              <a:rPr lang="en-US"/>
              <a:t>- rural and remote farmers</a:t>
            </a:r>
          </a:p>
          <a:p>
            <a:r>
              <a:rPr lang="en-US"/>
              <a:t>   &gt; accessibility</a:t>
            </a:r>
          </a:p>
          <a:p>
            <a:r>
              <a:rPr lang="en-US"/>
              <a:t>   &gt; local agent support</a:t>
            </a:r>
          </a:p>
          <a:p>
            <a:r>
              <a:rPr lang="en-US"/>
              <a:t>- fishermen in aqua culture</a:t>
            </a:r>
          </a:p>
          <a:p>
            <a:r>
              <a:rPr lang="en-US"/>
              <a:t>   &gt; insurance</a:t>
            </a:r>
          </a:p>
          <a:p>
            <a:r>
              <a:rPr lang="en-US"/>
              <a:t>   &gt; expert consultation</a:t>
            </a:r>
          </a:p>
          <a:p>
            <a:r>
              <a:rPr lang="en-US"/>
              <a:t>- all farmers</a:t>
            </a:r>
          </a:p>
          <a:p>
            <a:r>
              <a:rPr lang="en-US"/>
              <a:t>   &gt; additional tools (weather forecast, market insights)</a:t>
            </a:r>
          </a:p>
          <a:p>
            <a:r>
              <a:rPr lang="en-US"/>
              <a:t>- government agencies and NGOs</a:t>
            </a:r>
          </a:p>
          <a:p>
            <a:r>
              <a:rPr lang="en-US"/>
              <a:t>   &gt; extend coverage, promote financial inclusion, increase financial literacy, and inclusion in rural populations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Payment Solutions:</a:t>
            </a:r>
          </a:p>
          <a:p>
            <a:endParaRPr lang="en-US"/>
          </a:p>
          <a:p>
            <a:r>
              <a:rPr lang="en-US"/>
              <a:t>Flexible Pay-As-You-Go Options: Payments via phones or monthly phone bills.</a:t>
            </a:r>
          </a:p>
          <a:p>
            <a:r>
              <a:rPr lang="en-US"/>
              <a:t>Integrated Payment Methods: Supports low-income farmers</a:t>
            </a:r>
          </a:p>
          <a:p>
            <a:endParaRPr lang="en-US"/>
          </a:p>
          <a:p>
            <a:r>
              <a:rPr lang="en-US"/>
              <a:t>Time Management Solutions:</a:t>
            </a:r>
          </a:p>
          <a:p>
            <a:endParaRPr lang="en-US"/>
          </a:p>
          <a:p>
            <a:r>
              <a:rPr lang="en-US"/>
              <a:t>Automatic SMS Reminders: For payments and renewals.</a:t>
            </a:r>
          </a:p>
          <a:p>
            <a:r>
              <a:rPr lang="en-US"/>
              <a:t>Faster Claiming Process: Simplified mobile access to policy information.</a:t>
            </a:r>
          </a:p>
          <a:p>
            <a:endParaRPr lang="en-US"/>
          </a:p>
          <a:p>
            <a:r>
              <a:rPr lang="en-US"/>
              <a:t>Trust and Reliability:</a:t>
            </a:r>
          </a:p>
          <a:p>
            <a:endParaRPr lang="en-US"/>
          </a:p>
          <a:p>
            <a:r>
              <a:rPr lang="en-US"/>
              <a:t>Open Communication: Ensures clients are informed of rights and benefits.</a:t>
            </a:r>
          </a:p>
          <a:p>
            <a:r>
              <a:rPr lang="en-US"/>
              <a:t>Local Agents: Enhance trust with personalized, relatable service.</a:t>
            </a:r>
          </a:p>
          <a:p>
            <a:endParaRPr lang="en-US"/>
          </a:p>
          <a:p>
            <a:r>
              <a:rPr lang="en-US"/>
              <a:t>Customer Support:</a:t>
            </a:r>
          </a:p>
          <a:p>
            <a:endParaRPr lang="en-US"/>
          </a:p>
          <a:p>
            <a:r>
              <a:rPr lang="en-US"/>
              <a:t>24/7 Customer Care: Phone, SMS, and online chat.</a:t>
            </a:r>
          </a:p>
          <a:p>
            <a:r>
              <a:rPr lang="en-US"/>
              <a:t>Proactive Engagement: Immediate response to queries and issues.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943390"/>
            <a:ext cx="17854104" cy="8400220"/>
            <a:chOff x="0" y="0"/>
            <a:chExt cx="2924524" cy="137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5" cy="1375967"/>
            </a:xfrm>
            <a:custGeom>
              <a:avLst/>
              <a:gdLst/>
              <a:ahLst/>
              <a:cxnLst/>
              <a:rect l="l" t="t" r="r" b="b"/>
              <a:pathLst>
                <a:path w="2924525" h="1375967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F3FC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7003587" y="1028700"/>
            <a:ext cx="255713" cy="63928"/>
          </a:xfrm>
          <a:custGeom>
            <a:avLst/>
            <a:gdLst/>
            <a:ahLst/>
            <a:cxnLst/>
            <a:rect l="l" t="t" r="r" b="b"/>
            <a:pathLst>
              <a:path w="255713" h="63928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661121" y="1448617"/>
            <a:ext cx="5669930" cy="7389766"/>
          </a:xfrm>
          <a:custGeom>
            <a:avLst/>
            <a:gdLst/>
            <a:ahLst/>
            <a:cxnLst/>
            <a:rect l="l" t="t" r="r" b="b"/>
            <a:pathLst>
              <a:path w="5669930" h="7389766">
                <a:moveTo>
                  <a:pt x="0" y="0"/>
                </a:moveTo>
                <a:lnTo>
                  <a:pt x="5669930" y="0"/>
                </a:lnTo>
                <a:lnTo>
                  <a:pt x="5669930" y="7389766"/>
                </a:lnTo>
                <a:lnTo>
                  <a:pt x="0" y="7389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87" r="-15369" b="-55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55079" y="7320687"/>
            <a:ext cx="3191854" cy="1752205"/>
          </a:xfrm>
          <a:custGeom>
            <a:avLst/>
            <a:gdLst/>
            <a:ahLst/>
            <a:cxnLst/>
            <a:rect l="l" t="t" r="r" b="b"/>
            <a:pathLst>
              <a:path w="3191854" h="1752205">
                <a:moveTo>
                  <a:pt x="0" y="0"/>
                </a:moveTo>
                <a:lnTo>
                  <a:pt x="3191854" y="0"/>
                </a:lnTo>
                <a:lnTo>
                  <a:pt x="3191854" y="1752205"/>
                </a:lnTo>
                <a:lnTo>
                  <a:pt x="0" y="1752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811418" y="1960203"/>
            <a:ext cx="8589893" cy="5090650"/>
            <a:chOff x="0" y="0"/>
            <a:chExt cx="11453190" cy="6787533"/>
          </a:xfrm>
        </p:grpSpPr>
        <p:sp>
          <p:nvSpPr>
            <p:cNvPr id="8" name="TextBox 8"/>
            <p:cNvSpPr txBox="1"/>
            <p:nvPr/>
          </p:nvSpPr>
          <p:spPr>
            <a:xfrm>
              <a:off x="0" y="123825"/>
              <a:ext cx="11453190" cy="2411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750"/>
                </a:lnSpc>
              </a:pPr>
              <a:r>
                <a:rPr lang="en-US" sz="12500">
                  <a:solidFill>
                    <a:srgbClr val="1C5739"/>
                  </a:solidFill>
                  <a:latin typeface="Cinzel Bold"/>
                </a:rPr>
                <a:t>AgriSure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19112"/>
              <a:ext cx="11453190" cy="3868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1C5739"/>
                  </a:solidFill>
                  <a:latin typeface="Open Sans Medium"/>
                </a:rPr>
                <a:t>Group 7.1</a:t>
              </a:r>
            </a:p>
            <a:p>
              <a:pPr algn="l">
                <a:lnSpc>
                  <a:spcPts val="3359"/>
                </a:lnSpc>
              </a:pPr>
              <a:endParaRPr lang="en-US" sz="2399">
                <a:solidFill>
                  <a:srgbClr val="1C5739"/>
                </a:solidFill>
                <a:latin typeface="Open Sans Medium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1C5739"/>
                  </a:solidFill>
                  <a:latin typeface="Open Sans Medium"/>
                </a:rPr>
                <a:t>Ng I Wen 33213399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1C5739"/>
                  </a:solidFill>
                  <a:latin typeface="Open Sans Medium"/>
                </a:rPr>
                <a:t>Benjamin Keah Czen Khun 33212600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1C5739"/>
                  </a:solidFill>
                  <a:latin typeface="Open Sans Medium"/>
                </a:rPr>
                <a:t>Dylan S. Gill 29940400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1C5739"/>
                  </a:solidFill>
                  <a:latin typeface="Open Sans Medium"/>
                </a:rPr>
                <a:t>Koo Hong Minn 33590028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1C5739"/>
                  </a:solidFill>
                  <a:latin typeface="Open Sans Medium"/>
                </a:rPr>
                <a:t>Zoe Yow Cui Yi 33214476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498463"/>
            <a:ext cx="18288000" cy="2947080"/>
            <a:chOff x="0" y="0"/>
            <a:chExt cx="4816593" cy="776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6186"/>
            </a:xfrm>
            <a:custGeom>
              <a:avLst/>
              <a:gdLst/>
              <a:ahLst/>
              <a:cxnLst/>
              <a:rect l="l" t="t" r="r" b="b"/>
              <a:pathLst>
                <a:path w="4816592" h="77618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54596"/>
                  </a:lnTo>
                  <a:cubicBezTo>
                    <a:pt x="4816592" y="766519"/>
                    <a:pt x="4806926" y="776186"/>
                    <a:pt x="4795002" y="776186"/>
                  </a:cubicBezTo>
                  <a:lnTo>
                    <a:pt x="21590" y="776186"/>
                  </a:lnTo>
                  <a:cubicBezTo>
                    <a:pt x="9666" y="776186"/>
                    <a:pt x="0" y="766519"/>
                    <a:pt x="0" y="7545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3FC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82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27904" y="406989"/>
            <a:ext cx="943219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C5739"/>
                </a:solidFill>
                <a:latin typeface="Cinzel Bold"/>
              </a:rPr>
              <a:t>Key Resources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01511" y="3289781"/>
            <a:ext cx="4684979" cy="4768000"/>
            <a:chOff x="0" y="0"/>
            <a:chExt cx="6246639" cy="6357333"/>
          </a:xfrm>
        </p:grpSpPr>
        <p:grpSp>
          <p:nvGrpSpPr>
            <p:cNvPr id="7" name="Group 7"/>
            <p:cNvGrpSpPr/>
            <p:nvPr/>
          </p:nvGrpSpPr>
          <p:grpSpPr>
            <a:xfrm>
              <a:off x="1132805" y="949731"/>
              <a:ext cx="4114800" cy="4114800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F3FCF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7852" tIns="47852" rIns="47852" bIns="47852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2743200" cy="274320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FC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1901" tIns="31901" rIns="31901" bIns="31901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70011" y="437751"/>
              <a:ext cx="1803178" cy="1867699"/>
            </a:xfrm>
            <a:custGeom>
              <a:avLst/>
              <a:gdLst/>
              <a:ahLst/>
              <a:cxnLst/>
              <a:rect l="l" t="t" r="r" b="b"/>
              <a:pathLst>
                <a:path w="1803178" h="1867699">
                  <a:moveTo>
                    <a:pt x="0" y="0"/>
                  </a:moveTo>
                  <a:lnTo>
                    <a:pt x="1803178" y="0"/>
                  </a:lnTo>
                  <a:lnTo>
                    <a:pt x="1803178" y="1867698"/>
                  </a:lnTo>
                  <a:lnTo>
                    <a:pt x="0" y="1867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3614133"/>
              <a:ext cx="2743200" cy="274320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FC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1901" tIns="31901" rIns="31901" bIns="31901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371928" y="4138738"/>
              <a:ext cx="1999345" cy="1693990"/>
            </a:xfrm>
            <a:custGeom>
              <a:avLst/>
              <a:gdLst/>
              <a:ahLst/>
              <a:cxnLst/>
              <a:rect l="l" t="t" r="r" b="b"/>
              <a:pathLst>
                <a:path w="1999345" h="1693990">
                  <a:moveTo>
                    <a:pt x="0" y="0"/>
                  </a:moveTo>
                  <a:lnTo>
                    <a:pt x="1999344" y="0"/>
                  </a:lnTo>
                  <a:lnTo>
                    <a:pt x="1999344" y="1693990"/>
                  </a:lnTo>
                  <a:lnTo>
                    <a:pt x="0" y="1693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3503439" y="3614133"/>
              <a:ext cx="2743200" cy="274320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FC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1901" tIns="31901" rIns="31901" bIns="31901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3948191" y="4058885"/>
              <a:ext cx="1853696" cy="1853696"/>
            </a:xfrm>
            <a:custGeom>
              <a:avLst/>
              <a:gdLst/>
              <a:ahLst/>
              <a:cxnLst/>
              <a:rect l="l" t="t" r="r" b="b"/>
              <a:pathLst>
                <a:path w="1853696" h="1853696">
                  <a:moveTo>
                    <a:pt x="0" y="0"/>
                  </a:moveTo>
                  <a:lnTo>
                    <a:pt x="1853696" y="0"/>
                  </a:lnTo>
                  <a:lnTo>
                    <a:pt x="1853696" y="1853696"/>
                  </a:lnTo>
                  <a:lnTo>
                    <a:pt x="0" y="1853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3503439" y="0"/>
              <a:ext cx="2743200" cy="274320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FC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1901" tIns="31901" rIns="31901" bIns="31901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3914849" y="448072"/>
              <a:ext cx="1920380" cy="1847056"/>
            </a:xfrm>
            <a:custGeom>
              <a:avLst/>
              <a:gdLst/>
              <a:ahLst/>
              <a:cxnLst/>
              <a:rect l="l" t="t" r="r" b="b"/>
              <a:pathLst>
                <a:path w="1920380" h="1847056">
                  <a:moveTo>
                    <a:pt x="0" y="0"/>
                  </a:moveTo>
                  <a:lnTo>
                    <a:pt x="1920380" y="0"/>
                  </a:lnTo>
                  <a:lnTo>
                    <a:pt x="1920380" y="1847056"/>
                  </a:lnTo>
                  <a:lnTo>
                    <a:pt x="0" y="1847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781764" y="1834282"/>
            <a:ext cx="6237930" cy="2910998"/>
            <a:chOff x="0" y="0"/>
            <a:chExt cx="1642912" cy="76668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42912" cy="766683"/>
            </a:xfrm>
            <a:custGeom>
              <a:avLst/>
              <a:gdLst/>
              <a:ahLst/>
              <a:cxnLst/>
              <a:rect l="l" t="t" r="r" b="b"/>
              <a:pathLst>
                <a:path w="1642912" h="766683">
                  <a:moveTo>
                    <a:pt x="63296" y="0"/>
                  </a:moveTo>
                  <a:lnTo>
                    <a:pt x="1579615" y="0"/>
                  </a:lnTo>
                  <a:cubicBezTo>
                    <a:pt x="1614573" y="0"/>
                    <a:pt x="1642912" y="28339"/>
                    <a:pt x="1642912" y="63296"/>
                  </a:cubicBezTo>
                  <a:lnTo>
                    <a:pt x="1642912" y="703386"/>
                  </a:lnTo>
                  <a:cubicBezTo>
                    <a:pt x="1642912" y="738344"/>
                    <a:pt x="1614573" y="766683"/>
                    <a:pt x="1579615" y="766683"/>
                  </a:cubicBezTo>
                  <a:lnTo>
                    <a:pt x="63296" y="766683"/>
                  </a:lnTo>
                  <a:cubicBezTo>
                    <a:pt x="28339" y="766683"/>
                    <a:pt x="0" y="738344"/>
                    <a:pt x="0" y="703386"/>
                  </a:cubicBezTo>
                  <a:lnTo>
                    <a:pt x="0" y="63296"/>
                  </a:lnTo>
                  <a:cubicBezTo>
                    <a:pt x="0" y="28339"/>
                    <a:pt x="28339" y="0"/>
                    <a:pt x="632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3FCF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1642912" cy="833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ctr">
                <a:lnSpc>
                  <a:spcPts val="360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Office Space</a:t>
              </a:r>
            </a:p>
            <a:p>
              <a:pPr marL="518160" lvl="1" indent="-259080" algn="ctr">
                <a:lnSpc>
                  <a:spcPts val="360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IT infrastructure</a:t>
              </a:r>
            </a:p>
            <a:p>
              <a:pPr marL="518160" lvl="1" indent="-259080" algn="ctr">
                <a:lnSpc>
                  <a:spcPts val="360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Field Equipment</a:t>
              </a:r>
            </a:p>
            <a:p>
              <a:pPr marL="518160" lvl="1" indent="-259080" algn="ctr">
                <a:lnSpc>
                  <a:spcPts val="360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Marketing Materials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65767" y="1834282"/>
            <a:ext cx="6237930" cy="2910998"/>
            <a:chOff x="0" y="0"/>
            <a:chExt cx="1642912" cy="76668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42912" cy="766683"/>
            </a:xfrm>
            <a:custGeom>
              <a:avLst/>
              <a:gdLst/>
              <a:ahLst/>
              <a:cxnLst/>
              <a:rect l="l" t="t" r="r" b="b"/>
              <a:pathLst>
                <a:path w="1642912" h="766683">
                  <a:moveTo>
                    <a:pt x="63296" y="0"/>
                  </a:moveTo>
                  <a:lnTo>
                    <a:pt x="1579615" y="0"/>
                  </a:lnTo>
                  <a:cubicBezTo>
                    <a:pt x="1614573" y="0"/>
                    <a:pt x="1642912" y="28339"/>
                    <a:pt x="1642912" y="63296"/>
                  </a:cubicBezTo>
                  <a:lnTo>
                    <a:pt x="1642912" y="703386"/>
                  </a:lnTo>
                  <a:cubicBezTo>
                    <a:pt x="1642912" y="738344"/>
                    <a:pt x="1614573" y="766683"/>
                    <a:pt x="1579615" y="766683"/>
                  </a:cubicBezTo>
                  <a:lnTo>
                    <a:pt x="63296" y="766683"/>
                  </a:lnTo>
                  <a:cubicBezTo>
                    <a:pt x="28339" y="766683"/>
                    <a:pt x="0" y="738344"/>
                    <a:pt x="0" y="703386"/>
                  </a:cubicBezTo>
                  <a:lnTo>
                    <a:pt x="0" y="63296"/>
                  </a:lnTo>
                  <a:cubicBezTo>
                    <a:pt x="0" y="28339"/>
                    <a:pt x="28339" y="0"/>
                    <a:pt x="632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3FCF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642912" cy="795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Management Team</a:t>
              </a:r>
            </a:p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Field Agents</a:t>
              </a:r>
            </a:p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IT Team</a:t>
              </a:r>
            </a:p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Marketing and Sales Team</a:t>
              </a:r>
            </a:p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Actuaries and Underwriters</a:t>
              </a:r>
            </a:p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Legal and Compliance Team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623458" y="9770734"/>
            <a:ext cx="466454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3FCF7"/>
                </a:solidFill>
                <a:latin typeface="Cinzel"/>
              </a:rPr>
              <a:t>Presented by Zoe Yow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781764" y="6602282"/>
            <a:ext cx="6237930" cy="2910998"/>
            <a:chOff x="0" y="0"/>
            <a:chExt cx="1642912" cy="7666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42912" cy="766683"/>
            </a:xfrm>
            <a:custGeom>
              <a:avLst/>
              <a:gdLst/>
              <a:ahLst/>
              <a:cxnLst/>
              <a:rect l="l" t="t" r="r" b="b"/>
              <a:pathLst>
                <a:path w="1642912" h="766683">
                  <a:moveTo>
                    <a:pt x="63296" y="0"/>
                  </a:moveTo>
                  <a:lnTo>
                    <a:pt x="1579615" y="0"/>
                  </a:lnTo>
                  <a:cubicBezTo>
                    <a:pt x="1614573" y="0"/>
                    <a:pt x="1642912" y="28339"/>
                    <a:pt x="1642912" y="63296"/>
                  </a:cubicBezTo>
                  <a:lnTo>
                    <a:pt x="1642912" y="703386"/>
                  </a:lnTo>
                  <a:cubicBezTo>
                    <a:pt x="1642912" y="738344"/>
                    <a:pt x="1614573" y="766683"/>
                    <a:pt x="1579615" y="766683"/>
                  </a:cubicBezTo>
                  <a:lnTo>
                    <a:pt x="63296" y="766683"/>
                  </a:lnTo>
                  <a:cubicBezTo>
                    <a:pt x="28339" y="766683"/>
                    <a:pt x="0" y="738344"/>
                    <a:pt x="0" y="703386"/>
                  </a:cubicBezTo>
                  <a:lnTo>
                    <a:pt x="0" y="63296"/>
                  </a:lnTo>
                  <a:cubicBezTo>
                    <a:pt x="0" y="28339"/>
                    <a:pt x="28339" y="0"/>
                    <a:pt x="632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3FCF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1642912" cy="833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ctr">
                <a:lnSpc>
                  <a:spcPts val="360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Start-up Funding</a:t>
              </a:r>
            </a:p>
            <a:p>
              <a:pPr marL="518160" lvl="1" indent="-259080" algn="ctr">
                <a:lnSpc>
                  <a:spcPts val="360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Operational Budget</a:t>
              </a:r>
            </a:p>
            <a:p>
              <a:pPr marL="518160" lvl="1" indent="-259080" algn="ctr">
                <a:lnSpc>
                  <a:spcPts val="360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Claims Reserve</a:t>
              </a:r>
            </a:p>
            <a:p>
              <a:pPr marL="518160" lvl="1" indent="-259080" algn="ctr">
                <a:lnSpc>
                  <a:spcPts val="360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Technology Investment</a:t>
              </a:r>
            </a:p>
            <a:p>
              <a:pPr marL="518160" lvl="1" indent="-259080" algn="ctr">
                <a:lnSpc>
                  <a:spcPts val="360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Marketing Budget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65767" y="6446434"/>
            <a:ext cx="6237930" cy="3222694"/>
            <a:chOff x="0" y="0"/>
            <a:chExt cx="1642912" cy="84877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642912" cy="848776"/>
            </a:xfrm>
            <a:custGeom>
              <a:avLst/>
              <a:gdLst/>
              <a:ahLst/>
              <a:cxnLst/>
              <a:rect l="l" t="t" r="r" b="b"/>
              <a:pathLst>
                <a:path w="1642912" h="848776">
                  <a:moveTo>
                    <a:pt x="63296" y="0"/>
                  </a:moveTo>
                  <a:lnTo>
                    <a:pt x="1579615" y="0"/>
                  </a:lnTo>
                  <a:cubicBezTo>
                    <a:pt x="1614573" y="0"/>
                    <a:pt x="1642912" y="28339"/>
                    <a:pt x="1642912" y="63296"/>
                  </a:cubicBezTo>
                  <a:lnTo>
                    <a:pt x="1642912" y="785479"/>
                  </a:lnTo>
                  <a:cubicBezTo>
                    <a:pt x="1642912" y="820437"/>
                    <a:pt x="1614573" y="848776"/>
                    <a:pt x="1579615" y="848776"/>
                  </a:cubicBezTo>
                  <a:lnTo>
                    <a:pt x="63296" y="848776"/>
                  </a:lnTo>
                  <a:cubicBezTo>
                    <a:pt x="28339" y="848776"/>
                    <a:pt x="0" y="820437"/>
                    <a:pt x="0" y="785479"/>
                  </a:cubicBezTo>
                  <a:lnTo>
                    <a:pt x="0" y="63296"/>
                  </a:lnTo>
                  <a:cubicBezTo>
                    <a:pt x="0" y="28339"/>
                    <a:pt x="28339" y="0"/>
                    <a:pt x="632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3FCF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1642912" cy="87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Insurance Expertise</a:t>
              </a:r>
            </a:p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SEO Expertise</a:t>
              </a:r>
            </a:p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Market Research</a:t>
              </a:r>
            </a:p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Regulatory Knowledge</a:t>
              </a:r>
            </a:p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Technology Development</a:t>
              </a:r>
            </a:p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Partnerships</a:t>
              </a:r>
            </a:p>
            <a:p>
              <a:pPr marL="518160" lvl="1" indent="-259080" algn="ctr">
                <a:lnSpc>
                  <a:spcPts val="324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Payment Integration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643964" y="1654764"/>
            <a:ext cx="842525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3FCF7"/>
                </a:solidFill>
                <a:latin typeface="Cinzel Bold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511303" y="8710453"/>
            <a:ext cx="975187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3FCF7"/>
                </a:solidFill>
                <a:latin typeface="Cinzel Bold"/>
              </a:rPr>
              <a:t>02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629401" y="8710453"/>
            <a:ext cx="975188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3FCF7"/>
                </a:solidFill>
                <a:latin typeface="Cinzel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801511" y="1654764"/>
            <a:ext cx="8399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3FCF7"/>
                </a:solidFill>
                <a:latin typeface="Cinzel Bold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623458" y="9770734"/>
            <a:ext cx="466454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C5739"/>
                </a:solidFill>
                <a:latin typeface="Cinzel"/>
              </a:rPr>
              <a:t>Presented by Zoe Yow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61709" y="1718220"/>
            <a:ext cx="17469091" cy="2912860"/>
            <a:chOff x="-135089" y="0"/>
            <a:chExt cx="23292121" cy="3883813"/>
          </a:xfrm>
        </p:grpSpPr>
        <p:sp>
          <p:nvSpPr>
            <p:cNvPr id="4" name="Freeform 4"/>
            <p:cNvSpPr/>
            <p:nvPr/>
          </p:nvSpPr>
          <p:spPr>
            <a:xfrm>
              <a:off x="10813939" y="0"/>
              <a:ext cx="2362153" cy="2562493"/>
            </a:xfrm>
            <a:custGeom>
              <a:avLst/>
              <a:gdLst/>
              <a:ahLst/>
              <a:cxnLst/>
              <a:rect l="l" t="t" r="r" b="b"/>
              <a:pathLst>
                <a:path w="2362153" h="2562493">
                  <a:moveTo>
                    <a:pt x="0" y="0"/>
                  </a:moveTo>
                  <a:lnTo>
                    <a:pt x="2362153" y="0"/>
                  </a:lnTo>
                  <a:lnTo>
                    <a:pt x="2362153" y="2562493"/>
                  </a:lnTo>
                  <a:lnTo>
                    <a:pt x="0" y="2562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9070262" y="226975"/>
              <a:ext cx="2542426" cy="2477710"/>
            </a:xfrm>
            <a:custGeom>
              <a:avLst/>
              <a:gdLst/>
              <a:ahLst/>
              <a:cxnLst/>
              <a:rect l="l" t="t" r="r" b="b"/>
              <a:pathLst>
                <a:path w="2542426" h="2477710">
                  <a:moveTo>
                    <a:pt x="0" y="0"/>
                  </a:moveTo>
                  <a:lnTo>
                    <a:pt x="2542426" y="0"/>
                  </a:lnTo>
                  <a:lnTo>
                    <a:pt x="2542426" y="2477710"/>
                  </a:lnTo>
                  <a:lnTo>
                    <a:pt x="0" y="2477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637685" y="2845068"/>
              <a:ext cx="7188135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1C5739"/>
                  </a:solidFill>
                  <a:latin typeface="Cinzel Bold"/>
                </a:rPr>
                <a:t>Problem Solving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991260" y="2845068"/>
              <a:ext cx="8165772" cy="1038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1C5739"/>
                  </a:solidFill>
                  <a:latin typeface="Cinzel Bold"/>
                </a:rPr>
                <a:t>Platform/Network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35089" y="299812"/>
              <a:ext cx="1763071" cy="2126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dirty="0">
                  <a:solidFill>
                    <a:srgbClr val="1C5739"/>
                  </a:solidFill>
                  <a:latin typeface="Cinzel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896311" y="364317"/>
              <a:ext cx="2206168" cy="2126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dirty="0">
                  <a:solidFill>
                    <a:srgbClr val="1C5739"/>
                  </a:solidFill>
                  <a:latin typeface="Cinzel Bold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517857" y="364317"/>
              <a:ext cx="1976568" cy="2126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dirty="0">
                  <a:solidFill>
                    <a:srgbClr val="1C5739"/>
                  </a:solidFill>
                  <a:latin typeface="Cinzel Bold"/>
                </a:rPr>
                <a:t>03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2417317" y="97964"/>
              <a:ext cx="2502453" cy="2606722"/>
            </a:xfrm>
            <a:custGeom>
              <a:avLst/>
              <a:gdLst/>
              <a:ahLst/>
              <a:cxnLst/>
              <a:rect l="l" t="t" r="r" b="b"/>
              <a:pathLst>
                <a:path w="2502453" h="2606722">
                  <a:moveTo>
                    <a:pt x="0" y="0"/>
                  </a:moveTo>
                  <a:lnTo>
                    <a:pt x="2502453" y="0"/>
                  </a:lnTo>
                  <a:lnTo>
                    <a:pt x="2502453" y="2606721"/>
                  </a:lnTo>
                  <a:lnTo>
                    <a:pt x="0" y="2606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43984" y="2845068"/>
              <a:ext cx="5188147" cy="1038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dirty="0">
                  <a:solidFill>
                    <a:srgbClr val="1C5739"/>
                  </a:solidFill>
                  <a:latin typeface="Cinzel Bold"/>
                </a:rPr>
                <a:t>Production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3158947"/>
            <a:ext cx="20264378" cy="7888944"/>
            <a:chOff x="0" y="-2292524"/>
            <a:chExt cx="27019171" cy="10518593"/>
          </a:xfrm>
        </p:grpSpPr>
        <p:grpSp>
          <p:nvGrpSpPr>
            <p:cNvPr id="14" name="Group 14"/>
            <p:cNvGrpSpPr/>
            <p:nvPr/>
          </p:nvGrpSpPr>
          <p:grpSpPr>
            <a:xfrm>
              <a:off x="6149499" y="-1145659"/>
              <a:ext cx="10359476" cy="8357207"/>
              <a:chOff x="0" y="-96615"/>
              <a:chExt cx="873218" cy="70444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73218" cy="523468"/>
              </a:xfrm>
              <a:custGeom>
                <a:avLst/>
                <a:gdLst/>
                <a:ahLst/>
                <a:cxnLst/>
                <a:rect l="l" t="t" r="r" b="b"/>
                <a:pathLst>
                  <a:path w="873218" h="523468">
                    <a:moveTo>
                      <a:pt x="0" y="0"/>
                    </a:moveTo>
                    <a:lnTo>
                      <a:pt x="670018" y="0"/>
                    </a:lnTo>
                    <a:lnTo>
                      <a:pt x="873218" y="261734"/>
                    </a:lnTo>
                    <a:lnTo>
                      <a:pt x="670018" y="523468"/>
                    </a:lnTo>
                    <a:lnTo>
                      <a:pt x="0" y="523468"/>
                    </a:lnTo>
                    <a:lnTo>
                      <a:pt x="203200" y="26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95908" y="-96615"/>
                <a:ext cx="619218" cy="704443"/>
              </a:xfrm>
              <a:prstGeom prst="rect">
                <a:avLst/>
              </a:prstGeom>
            </p:spPr>
            <p:txBody>
              <a:bodyPr lIns="52253" tIns="52253" rIns="52253" bIns="52253" rtlCol="0" anchor="ctr"/>
              <a:lstStyle/>
              <a:p>
                <a:pPr marL="532978" lvl="1" indent="-266489" algn="l">
                  <a:lnSpc>
                    <a:spcPts val="4937"/>
                  </a:lnSpc>
                  <a:buFont typeface="Arial"/>
                  <a:buChar char="•"/>
                </a:pPr>
                <a:r>
                  <a:rPr lang="en-US" sz="2468" spc="241" dirty="0">
                    <a:solidFill>
                      <a:srgbClr val="F3FCF7"/>
                    </a:solidFill>
                    <a:latin typeface="Open Sans Medium"/>
                  </a:rPr>
                  <a:t>Risk Assessment and Management</a:t>
                </a:r>
              </a:p>
              <a:p>
                <a:pPr marL="532978" lvl="1" indent="-266489" algn="l">
                  <a:lnSpc>
                    <a:spcPts val="4937"/>
                  </a:lnSpc>
                  <a:buFont typeface="Arial"/>
                  <a:buChar char="•"/>
                </a:pPr>
                <a:r>
                  <a:rPr lang="en-US" sz="2468" spc="241" dirty="0">
                    <a:solidFill>
                      <a:srgbClr val="F3FCF7"/>
                    </a:solidFill>
                    <a:latin typeface="Open Sans Medium"/>
                  </a:rPr>
                  <a:t>Customer Support</a:t>
                </a:r>
              </a:p>
              <a:p>
                <a:pPr marL="532978" lvl="1" indent="-266489" algn="l">
                  <a:lnSpc>
                    <a:spcPts val="4937"/>
                  </a:lnSpc>
                  <a:buFont typeface="Arial"/>
                  <a:buChar char="•"/>
                </a:pPr>
                <a:r>
                  <a:rPr lang="en-US" sz="2468" spc="241" dirty="0">
                    <a:solidFill>
                      <a:srgbClr val="F3FCF7"/>
                    </a:solidFill>
                    <a:latin typeface="Open Sans Medium"/>
                  </a:rPr>
                  <a:t>Trust Building and Community Engagement</a:t>
                </a:r>
              </a:p>
              <a:p>
                <a:pPr marL="532978" lvl="1" indent="-266489" algn="l">
                  <a:lnSpc>
                    <a:spcPts val="4937"/>
                  </a:lnSpc>
                  <a:buFont typeface="Arial"/>
                  <a:buChar char="•"/>
                </a:pPr>
                <a:r>
                  <a:rPr lang="en-US" sz="2468" spc="241" dirty="0">
                    <a:solidFill>
                      <a:srgbClr val="F3FCF7"/>
                    </a:solidFill>
                    <a:latin typeface="Open Sans Medium"/>
                  </a:rPr>
                  <a:t>Adapting to Local Conditions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-1214109"/>
              <a:ext cx="8513679" cy="8361747"/>
              <a:chOff x="0" y="-102149"/>
              <a:chExt cx="716298" cy="70351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16298" cy="522540"/>
              </a:xfrm>
              <a:custGeom>
                <a:avLst/>
                <a:gdLst/>
                <a:ahLst/>
                <a:cxnLst/>
                <a:rect l="l" t="t" r="r" b="b"/>
                <a:pathLst>
                  <a:path w="716298" h="522540">
                    <a:moveTo>
                      <a:pt x="513098" y="0"/>
                    </a:moveTo>
                    <a:lnTo>
                      <a:pt x="0" y="0"/>
                    </a:lnTo>
                    <a:lnTo>
                      <a:pt x="0" y="522540"/>
                    </a:lnTo>
                    <a:lnTo>
                      <a:pt x="513098" y="522540"/>
                    </a:lnTo>
                    <a:lnTo>
                      <a:pt x="716298" y="261270"/>
                    </a:lnTo>
                    <a:lnTo>
                      <a:pt x="513098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772" y="-102149"/>
                <a:ext cx="601998" cy="7035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518160" lvl="1" indent="-259080" algn="l">
                  <a:lnSpc>
                    <a:spcPts val="4800"/>
                  </a:lnSpc>
                  <a:buFont typeface="Arial"/>
                  <a:buChar char="•"/>
                </a:pPr>
                <a:r>
                  <a:rPr lang="en-US" sz="2400" spc="235" dirty="0">
                    <a:solidFill>
                      <a:srgbClr val="F3FCF7"/>
                    </a:solidFill>
                    <a:latin typeface="Open Sans Medium"/>
                  </a:rPr>
                  <a:t>Product Development</a:t>
                </a:r>
              </a:p>
              <a:p>
                <a:pPr marL="518160" lvl="1" indent="-259080" algn="l">
                  <a:lnSpc>
                    <a:spcPts val="4800"/>
                  </a:lnSpc>
                  <a:buFont typeface="Arial"/>
                  <a:buChar char="•"/>
                </a:pPr>
                <a:r>
                  <a:rPr lang="en-US" sz="2400" spc="235" dirty="0">
                    <a:solidFill>
                      <a:srgbClr val="F3FCF7"/>
                    </a:solidFill>
                    <a:latin typeface="Open Sans Medium"/>
                  </a:rPr>
                  <a:t>Technology Infrastructure Development</a:t>
                </a:r>
              </a:p>
              <a:p>
                <a:pPr marL="518160" lvl="1" indent="-259080" algn="l">
                  <a:lnSpc>
                    <a:spcPts val="4800"/>
                  </a:lnSpc>
                  <a:buFont typeface="Arial"/>
                  <a:buChar char="•"/>
                </a:pPr>
                <a:r>
                  <a:rPr lang="en-US" sz="2400" spc="235" dirty="0">
                    <a:solidFill>
                      <a:srgbClr val="F3FCF7"/>
                    </a:solidFill>
                    <a:latin typeface="Open Sans Medium"/>
                  </a:rPr>
                  <a:t>Claims Processing</a:t>
                </a:r>
              </a:p>
              <a:p>
                <a:pPr marL="518160" lvl="1" indent="-259080" algn="l">
                  <a:lnSpc>
                    <a:spcPts val="4800"/>
                  </a:lnSpc>
                  <a:buFont typeface="Arial"/>
                  <a:buChar char="•"/>
                </a:pPr>
                <a:r>
                  <a:rPr lang="en-US" sz="2400" spc="235" dirty="0">
                    <a:solidFill>
                      <a:srgbClr val="F3FCF7"/>
                    </a:solidFill>
                    <a:latin typeface="Open Sans Medium"/>
                  </a:rPr>
                  <a:t>Educational Content Creation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4140870" y="-2292524"/>
              <a:ext cx="12878301" cy="10518593"/>
              <a:chOff x="0" y="-96310"/>
              <a:chExt cx="541023" cy="44189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41023" cy="260916"/>
              </a:xfrm>
              <a:custGeom>
                <a:avLst/>
                <a:gdLst/>
                <a:ahLst/>
                <a:cxnLst/>
                <a:rect l="l" t="t" r="r" b="b"/>
                <a:pathLst>
                  <a:path w="541023" h="260916">
                    <a:moveTo>
                      <a:pt x="541023" y="0"/>
                    </a:moveTo>
                    <a:lnTo>
                      <a:pt x="0" y="0"/>
                    </a:lnTo>
                    <a:lnTo>
                      <a:pt x="101600" y="130458"/>
                    </a:lnTo>
                    <a:lnTo>
                      <a:pt x="0" y="260916"/>
                    </a:lnTo>
                    <a:lnTo>
                      <a:pt x="541023" y="260916"/>
                    </a:lnTo>
                    <a:lnTo>
                      <a:pt x="439423" y="130458"/>
                    </a:lnTo>
                    <a:lnTo>
                      <a:pt x="541023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83835" y="-96310"/>
                <a:ext cx="363223" cy="4418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518160" lvl="1" indent="-259080" algn="l">
                  <a:lnSpc>
                    <a:spcPts val="4800"/>
                  </a:lnSpc>
                  <a:buFont typeface="Arial"/>
                  <a:buChar char="•"/>
                </a:pPr>
                <a:r>
                  <a:rPr lang="en-US" sz="2400" spc="235" dirty="0">
                    <a:solidFill>
                      <a:srgbClr val="F3FCF7"/>
                    </a:solidFill>
                    <a:latin typeface="Open Sans Medium"/>
                  </a:rPr>
                  <a:t>Mobile Network Operators (MNOs) Partnerships</a:t>
                </a:r>
              </a:p>
              <a:p>
                <a:pPr marL="518160" lvl="1" indent="-259080" algn="l">
                  <a:lnSpc>
                    <a:spcPts val="4800"/>
                  </a:lnSpc>
                  <a:buFont typeface="Arial"/>
                  <a:buChar char="•"/>
                </a:pPr>
                <a:r>
                  <a:rPr lang="en-US" sz="2400" spc="235" dirty="0">
                    <a:solidFill>
                      <a:srgbClr val="F3FCF7"/>
                    </a:solidFill>
                    <a:latin typeface="Open Sans Medium"/>
                  </a:rPr>
                  <a:t>Community Networks and Local Partnerships</a:t>
                </a:r>
              </a:p>
              <a:p>
                <a:pPr marL="518160" lvl="1" indent="-259080" algn="l">
                  <a:lnSpc>
                    <a:spcPts val="4800"/>
                  </a:lnSpc>
                  <a:buFont typeface="Arial"/>
                  <a:buChar char="•"/>
                </a:pPr>
                <a:r>
                  <a:rPr lang="en-US" sz="2400" spc="235" dirty="0">
                    <a:solidFill>
                      <a:srgbClr val="F3FCF7"/>
                    </a:solidFill>
                    <a:latin typeface="Open Sans Medium"/>
                  </a:rPr>
                  <a:t>Marketing and Outreach</a:t>
                </a:r>
              </a:p>
              <a:p>
                <a:pPr marL="518160" lvl="1" indent="-259080" algn="l">
                  <a:lnSpc>
                    <a:spcPts val="4800"/>
                  </a:lnSpc>
                  <a:buFont typeface="Arial"/>
                  <a:buChar char="•"/>
                </a:pPr>
                <a:r>
                  <a:rPr lang="en-US" sz="2400" spc="235" dirty="0">
                    <a:solidFill>
                      <a:srgbClr val="F3FCF7"/>
                    </a:solidFill>
                    <a:latin typeface="Open Sans Medium"/>
                  </a:rPr>
                  <a:t>Financial Institutional Partnerships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0" y="-1498463"/>
            <a:ext cx="18288000" cy="2947080"/>
            <a:chOff x="0" y="0"/>
            <a:chExt cx="4816593" cy="77618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776186"/>
            </a:xfrm>
            <a:custGeom>
              <a:avLst/>
              <a:gdLst/>
              <a:ahLst/>
              <a:cxnLst/>
              <a:rect l="l" t="t" r="r" b="b"/>
              <a:pathLst>
                <a:path w="4816592" h="77618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54596"/>
                  </a:lnTo>
                  <a:cubicBezTo>
                    <a:pt x="4816592" y="766519"/>
                    <a:pt x="4806926" y="776186"/>
                    <a:pt x="4795002" y="776186"/>
                  </a:cubicBezTo>
                  <a:lnTo>
                    <a:pt x="21590" y="776186"/>
                  </a:lnTo>
                  <a:cubicBezTo>
                    <a:pt x="9666" y="776186"/>
                    <a:pt x="0" y="766519"/>
                    <a:pt x="0" y="7545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816593" cy="82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570269" y="394245"/>
            <a:ext cx="71474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3FCF7"/>
                </a:solidFill>
                <a:latin typeface="Cinzel Bold"/>
              </a:rPr>
              <a:t>Key Activities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498463"/>
            <a:ext cx="18288000" cy="2947080"/>
            <a:chOff x="0" y="0"/>
            <a:chExt cx="4816593" cy="776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6186"/>
            </a:xfrm>
            <a:custGeom>
              <a:avLst/>
              <a:gdLst/>
              <a:ahLst/>
              <a:cxnLst/>
              <a:rect l="l" t="t" r="r" b="b"/>
              <a:pathLst>
                <a:path w="4816592" h="77618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54596"/>
                  </a:lnTo>
                  <a:cubicBezTo>
                    <a:pt x="4816592" y="766519"/>
                    <a:pt x="4806926" y="776186"/>
                    <a:pt x="4795002" y="776186"/>
                  </a:cubicBezTo>
                  <a:lnTo>
                    <a:pt x="21590" y="776186"/>
                  </a:lnTo>
                  <a:cubicBezTo>
                    <a:pt x="9666" y="776186"/>
                    <a:pt x="0" y="766519"/>
                    <a:pt x="0" y="7545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3FC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82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7807" y="2588521"/>
            <a:ext cx="5402961" cy="6980419"/>
            <a:chOff x="0" y="0"/>
            <a:chExt cx="7203949" cy="930722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756738"/>
              <a:ext cx="7203949" cy="8550488"/>
              <a:chOff x="0" y="0"/>
              <a:chExt cx="1423002" cy="168898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23002" cy="1688985"/>
              </a:xfrm>
              <a:custGeom>
                <a:avLst/>
                <a:gdLst/>
                <a:ahLst/>
                <a:cxnLst/>
                <a:rect l="l" t="t" r="r" b="b"/>
                <a:pathLst>
                  <a:path w="1423002" h="1688985">
                    <a:moveTo>
                      <a:pt x="73078" y="0"/>
                    </a:moveTo>
                    <a:lnTo>
                      <a:pt x="1349924" y="0"/>
                    </a:lnTo>
                    <a:cubicBezTo>
                      <a:pt x="1369306" y="0"/>
                      <a:pt x="1387893" y="7699"/>
                      <a:pt x="1401598" y="21404"/>
                    </a:cubicBezTo>
                    <a:cubicBezTo>
                      <a:pt x="1415303" y="35109"/>
                      <a:pt x="1423002" y="53697"/>
                      <a:pt x="1423002" y="73078"/>
                    </a:cubicBezTo>
                    <a:lnTo>
                      <a:pt x="1423002" y="1615907"/>
                    </a:lnTo>
                    <a:cubicBezTo>
                      <a:pt x="1423002" y="1656267"/>
                      <a:pt x="1390284" y="1688985"/>
                      <a:pt x="1349924" y="1688985"/>
                    </a:cubicBezTo>
                    <a:lnTo>
                      <a:pt x="73078" y="1688985"/>
                    </a:lnTo>
                    <a:cubicBezTo>
                      <a:pt x="32718" y="1688985"/>
                      <a:pt x="0" y="1656267"/>
                      <a:pt x="0" y="1615907"/>
                    </a:cubicBezTo>
                    <a:lnTo>
                      <a:pt x="0" y="73078"/>
                    </a:lnTo>
                    <a:cubicBezTo>
                      <a:pt x="0" y="32718"/>
                      <a:pt x="32718" y="0"/>
                      <a:pt x="73078" y="0"/>
                    </a:cubicBezTo>
                    <a:close/>
                  </a:path>
                </a:pathLst>
              </a:custGeom>
              <a:solidFill>
                <a:srgbClr val="598B65">
                  <a:alpha val="6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1423002" cy="17366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836476" y="1316861"/>
              <a:ext cx="5530997" cy="1769919"/>
            </a:xfrm>
            <a:custGeom>
              <a:avLst/>
              <a:gdLst/>
              <a:ahLst/>
              <a:cxnLst/>
              <a:rect l="l" t="t" r="r" b="b"/>
              <a:pathLst>
                <a:path w="5530997" h="1769919">
                  <a:moveTo>
                    <a:pt x="0" y="0"/>
                  </a:moveTo>
                  <a:lnTo>
                    <a:pt x="5530997" y="0"/>
                  </a:lnTo>
                  <a:lnTo>
                    <a:pt x="5530997" y="1769919"/>
                  </a:lnTo>
                  <a:lnTo>
                    <a:pt x="0" y="1769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045703" y="4055289"/>
              <a:ext cx="5112544" cy="3834408"/>
            </a:xfrm>
            <a:custGeom>
              <a:avLst/>
              <a:gdLst/>
              <a:ahLst/>
              <a:cxnLst/>
              <a:rect l="l" t="t" r="r" b="b"/>
              <a:pathLst>
                <a:path w="5112544" h="3834408">
                  <a:moveTo>
                    <a:pt x="0" y="0"/>
                  </a:moveTo>
                  <a:lnTo>
                    <a:pt x="5112543" y="0"/>
                  </a:lnTo>
                  <a:lnTo>
                    <a:pt x="5112543" y="3834408"/>
                  </a:lnTo>
                  <a:lnTo>
                    <a:pt x="0" y="3834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68625" y="-66675"/>
              <a:ext cx="4066699" cy="708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8"/>
                </a:lnSpc>
              </a:pPr>
              <a:r>
                <a:rPr lang="en-US" sz="3184">
                  <a:solidFill>
                    <a:srgbClr val="F3FCF7"/>
                  </a:solidFill>
                  <a:latin typeface="Cinzel Bold"/>
                </a:rPr>
                <a:t>GO and NGOS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31793" y="2065173"/>
            <a:ext cx="5824413" cy="7503767"/>
            <a:chOff x="0" y="0"/>
            <a:chExt cx="7765884" cy="1000502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698312"/>
              <a:ext cx="7765884" cy="9004887"/>
              <a:chOff x="0" y="0"/>
              <a:chExt cx="1534002" cy="177874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534002" cy="1778743"/>
              </a:xfrm>
              <a:custGeom>
                <a:avLst/>
                <a:gdLst/>
                <a:ahLst/>
                <a:cxnLst/>
                <a:rect l="l" t="t" r="r" b="b"/>
                <a:pathLst>
                  <a:path w="1534002" h="1778743">
                    <a:moveTo>
                      <a:pt x="67790" y="0"/>
                    </a:moveTo>
                    <a:lnTo>
                      <a:pt x="1466212" y="0"/>
                    </a:lnTo>
                    <a:cubicBezTo>
                      <a:pt x="1484191" y="0"/>
                      <a:pt x="1501433" y="7142"/>
                      <a:pt x="1514147" y="19855"/>
                    </a:cubicBezTo>
                    <a:cubicBezTo>
                      <a:pt x="1526860" y="32568"/>
                      <a:pt x="1534002" y="49811"/>
                      <a:pt x="1534002" y="67790"/>
                    </a:cubicBezTo>
                    <a:lnTo>
                      <a:pt x="1534002" y="1710953"/>
                    </a:lnTo>
                    <a:cubicBezTo>
                      <a:pt x="1534002" y="1728932"/>
                      <a:pt x="1526860" y="1746175"/>
                      <a:pt x="1514147" y="1758888"/>
                    </a:cubicBezTo>
                    <a:cubicBezTo>
                      <a:pt x="1501433" y="1771601"/>
                      <a:pt x="1484191" y="1778743"/>
                      <a:pt x="1466212" y="1778743"/>
                    </a:cubicBezTo>
                    <a:lnTo>
                      <a:pt x="67790" y="1778743"/>
                    </a:lnTo>
                    <a:cubicBezTo>
                      <a:pt x="49811" y="1778743"/>
                      <a:pt x="32568" y="1771601"/>
                      <a:pt x="19855" y="1758888"/>
                    </a:cubicBezTo>
                    <a:cubicBezTo>
                      <a:pt x="7142" y="1746175"/>
                      <a:pt x="0" y="1728932"/>
                      <a:pt x="0" y="1710953"/>
                    </a:cubicBezTo>
                    <a:lnTo>
                      <a:pt x="0" y="67790"/>
                    </a:lnTo>
                    <a:cubicBezTo>
                      <a:pt x="0" y="49811"/>
                      <a:pt x="7142" y="32568"/>
                      <a:pt x="19855" y="19855"/>
                    </a:cubicBezTo>
                    <a:cubicBezTo>
                      <a:pt x="32568" y="7142"/>
                      <a:pt x="49811" y="0"/>
                      <a:pt x="67790" y="0"/>
                    </a:cubicBezTo>
                    <a:close/>
                  </a:path>
                </a:pathLst>
              </a:custGeom>
              <a:solidFill>
                <a:srgbClr val="598B65">
                  <a:alpha val="6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534002" cy="18263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697752" y="590085"/>
              <a:ext cx="6382813" cy="2383139"/>
            </a:xfrm>
            <a:custGeom>
              <a:avLst/>
              <a:gdLst/>
              <a:ahLst/>
              <a:cxnLst/>
              <a:rect l="l" t="t" r="r" b="b"/>
              <a:pathLst>
                <a:path w="6382813" h="2383139">
                  <a:moveTo>
                    <a:pt x="0" y="0"/>
                  </a:moveTo>
                  <a:lnTo>
                    <a:pt x="6382814" y="0"/>
                  </a:lnTo>
                  <a:lnTo>
                    <a:pt x="6382814" y="2383139"/>
                  </a:lnTo>
                  <a:lnTo>
                    <a:pt x="0" y="2383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479430" y="2973224"/>
              <a:ext cx="2601136" cy="2227531"/>
            </a:xfrm>
            <a:custGeom>
              <a:avLst/>
              <a:gdLst/>
              <a:ahLst/>
              <a:cxnLst/>
              <a:rect l="l" t="t" r="r" b="b"/>
              <a:pathLst>
                <a:path w="2601136" h="2227531">
                  <a:moveTo>
                    <a:pt x="0" y="0"/>
                  </a:moveTo>
                  <a:lnTo>
                    <a:pt x="2601136" y="0"/>
                  </a:lnTo>
                  <a:lnTo>
                    <a:pt x="2601136" y="2227531"/>
                  </a:lnTo>
                  <a:lnTo>
                    <a:pt x="0" y="2227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630626" y="2973224"/>
              <a:ext cx="3089373" cy="2227531"/>
            </a:xfrm>
            <a:custGeom>
              <a:avLst/>
              <a:gdLst/>
              <a:ahLst/>
              <a:cxnLst/>
              <a:rect l="l" t="t" r="r" b="b"/>
              <a:pathLst>
                <a:path w="3089373" h="2227531">
                  <a:moveTo>
                    <a:pt x="0" y="0"/>
                  </a:moveTo>
                  <a:lnTo>
                    <a:pt x="3089373" y="0"/>
                  </a:lnTo>
                  <a:lnTo>
                    <a:pt x="3089373" y="2227531"/>
                  </a:lnTo>
                  <a:lnTo>
                    <a:pt x="0" y="2227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482288" y="8039277"/>
              <a:ext cx="3604685" cy="1965746"/>
            </a:xfrm>
            <a:custGeom>
              <a:avLst/>
              <a:gdLst/>
              <a:ahLst/>
              <a:cxnLst/>
              <a:rect l="l" t="t" r="r" b="b"/>
              <a:pathLst>
                <a:path w="3604685" h="1965746">
                  <a:moveTo>
                    <a:pt x="0" y="0"/>
                  </a:moveTo>
                  <a:lnTo>
                    <a:pt x="3604685" y="0"/>
                  </a:lnTo>
                  <a:lnTo>
                    <a:pt x="3604685" y="1965746"/>
                  </a:lnTo>
                  <a:lnTo>
                    <a:pt x="0" y="1965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9449" b="-3392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479430" y="5648012"/>
              <a:ext cx="2655828" cy="2655828"/>
            </a:xfrm>
            <a:custGeom>
              <a:avLst/>
              <a:gdLst/>
              <a:ahLst/>
              <a:cxnLst/>
              <a:rect l="l" t="t" r="r" b="b"/>
              <a:pathLst>
                <a:path w="2655828" h="2655828">
                  <a:moveTo>
                    <a:pt x="0" y="0"/>
                  </a:moveTo>
                  <a:lnTo>
                    <a:pt x="2655828" y="0"/>
                  </a:lnTo>
                  <a:lnTo>
                    <a:pt x="2655828" y="2655829"/>
                  </a:lnTo>
                  <a:lnTo>
                    <a:pt x="0" y="2655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482288" y="5679352"/>
              <a:ext cx="1901361" cy="2359924"/>
            </a:xfrm>
            <a:custGeom>
              <a:avLst/>
              <a:gdLst/>
              <a:ahLst/>
              <a:cxnLst/>
              <a:rect l="l" t="t" r="r" b="b"/>
              <a:pathLst>
                <a:path w="1901361" h="2359924">
                  <a:moveTo>
                    <a:pt x="0" y="0"/>
                  </a:moveTo>
                  <a:lnTo>
                    <a:pt x="1901361" y="0"/>
                  </a:lnTo>
                  <a:lnTo>
                    <a:pt x="1901361" y="2359925"/>
                  </a:lnTo>
                  <a:lnTo>
                    <a:pt x="0" y="235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34524" y="-66675"/>
              <a:ext cx="3896836" cy="708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8"/>
                </a:lnSpc>
              </a:pPr>
              <a:r>
                <a:rPr lang="en-US" sz="3184">
                  <a:solidFill>
                    <a:srgbClr val="F3FCF7"/>
                  </a:solidFill>
                  <a:latin typeface="Cinzel Bold"/>
                </a:rPr>
                <a:t>Key suppliers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427904" y="509587"/>
            <a:ext cx="943219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C5739"/>
                </a:solidFill>
                <a:latin typeface="Cinzel Bold"/>
              </a:rPr>
              <a:t>Key Partnerships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49401" y="9770734"/>
            <a:ext cx="523859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3FCF7"/>
                </a:solidFill>
                <a:latin typeface="Cinzel"/>
              </a:rPr>
              <a:t>Presented by Dylan Gill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637232" y="2588521"/>
            <a:ext cx="5398674" cy="6980419"/>
            <a:chOff x="0" y="0"/>
            <a:chExt cx="7198232" cy="930722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675772"/>
              <a:ext cx="7198232" cy="8631454"/>
              <a:chOff x="0" y="0"/>
              <a:chExt cx="1421873" cy="170497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421873" cy="1704978"/>
              </a:xfrm>
              <a:custGeom>
                <a:avLst/>
                <a:gdLst/>
                <a:ahLst/>
                <a:cxnLst/>
                <a:rect l="l" t="t" r="r" b="b"/>
                <a:pathLst>
                  <a:path w="1421873" h="1704978">
                    <a:moveTo>
                      <a:pt x="73136" y="0"/>
                    </a:moveTo>
                    <a:lnTo>
                      <a:pt x="1348737" y="0"/>
                    </a:lnTo>
                    <a:cubicBezTo>
                      <a:pt x="1389129" y="0"/>
                      <a:pt x="1421873" y="32744"/>
                      <a:pt x="1421873" y="73136"/>
                    </a:cubicBezTo>
                    <a:lnTo>
                      <a:pt x="1421873" y="1631842"/>
                    </a:lnTo>
                    <a:cubicBezTo>
                      <a:pt x="1421873" y="1651239"/>
                      <a:pt x="1414168" y="1669842"/>
                      <a:pt x="1400452" y="1683558"/>
                    </a:cubicBezTo>
                    <a:cubicBezTo>
                      <a:pt x="1386736" y="1697273"/>
                      <a:pt x="1368134" y="1704978"/>
                      <a:pt x="1348737" y="1704978"/>
                    </a:cubicBezTo>
                    <a:lnTo>
                      <a:pt x="73136" y="1704978"/>
                    </a:lnTo>
                    <a:cubicBezTo>
                      <a:pt x="32744" y="1704978"/>
                      <a:pt x="0" y="1672234"/>
                      <a:pt x="0" y="1631842"/>
                    </a:cubicBezTo>
                    <a:lnTo>
                      <a:pt x="0" y="73136"/>
                    </a:lnTo>
                    <a:cubicBezTo>
                      <a:pt x="0" y="32744"/>
                      <a:pt x="32744" y="0"/>
                      <a:pt x="73136" y="0"/>
                    </a:cubicBezTo>
                    <a:close/>
                  </a:path>
                </a:pathLst>
              </a:custGeom>
              <a:solidFill>
                <a:srgbClr val="598B65">
                  <a:alpha val="6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421873" cy="1752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984732" y="3585146"/>
              <a:ext cx="5228769" cy="2410505"/>
            </a:xfrm>
            <a:custGeom>
              <a:avLst/>
              <a:gdLst/>
              <a:ahLst/>
              <a:cxnLst/>
              <a:rect l="l" t="t" r="r" b="b"/>
              <a:pathLst>
                <a:path w="5228769" h="2410505">
                  <a:moveTo>
                    <a:pt x="0" y="0"/>
                  </a:moveTo>
                  <a:lnTo>
                    <a:pt x="5228769" y="0"/>
                  </a:lnTo>
                  <a:lnTo>
                    <a:pt x="5228769" y="2410505"/>
                  </a:lnTo>
                  <a:lnTo>
                    <a:pt x="0" y="241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6759" b="-675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84732" y="6275784"/>
              <a:ext cx="5228769" cy="2754040"/>
            </a:xfrm>
            <a:custGeom>
              <a:avLst/>
              <a:gdLst/>
              <a:ahLst/>
              <a:cxnLst/>
              <a:rect l="l" t="t" r="r" b="b"/>
              <a:pathLst>
                <a:path w="5228769" h="2754040">
                  <a:moveTo>
                    <a:pt x="0" y="0"/>
                  </a:moveTo>
                  <a:lnTo>
                    <a:pt x="5228769" y="0"/>
                  </a:lnTo>
                  <a:lnTo>
                    <a:pt x="5228769" y="2754041"/>
                  </a:lnTo>
                  <a:lnTo>
                    <a:pt x="0" y="2754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6759" b="-675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984732" y="967278"/>
              <a:ext cx="5228769" cy="2410505"/>
            </a:xfrm>
            <a:custGeom>
              <a:avLst/>
              <a:gdLst/>
              <a:ahLst/>
              <a:cxnLst/>
              <a:rect l="l" t="t" r="r" b="b"/>
              <a:pathLst>
                <a:path w="5228769" h="2410505">
                  <a:moveTo>
                    <a:pt x="0" y="0"/>
                  </a:moveTo>
                  <a:lnTo>
                    <a:pt x="5228769" y="0"/>
                  </a:lnTo>
                  <a:lnTo>
                    <a:pt x="5228769" y="2410505"/>
                  </a:lnTo>
                  <a:lnTo>
                    <a:pt x="0" y="241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6759" b="-675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48032" y="-66675"/>
              <a:ext cx="3102168" cy="708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8"/>
                </a:lnSpc>
              </a:pPr>
              <a:r>
                <a:rPr lang="en-US" sz="3184">
                  <a:solidFill>
                    <a:srgbClr val="F3FCF7"/>
                  </a:solidFill>
                  <a:latin typeface="Cinzel Bold"/>
                </a:rPr>
                <a:t>Partners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76043" y="-6405764"/>
            <a:ext cx="10325147" cy="9348363"/>
            <a:chOff x="0" y="0"/>
            <a:chExt cx="13766863" cy="1246448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74742"/>
              <a:ext cx="5285399" cy="5285399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>
                  <a:alpha val="47843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302379" y="0"/>
              <a:ext cx="12464483" cy="12464483"/>
            </a:xfrm>
            <a:custGeom>
              <a:avLst/>
              <a:gdLst/>
              <a:ahLst/>
              <a:cxnLst/>
              <a:rect l="l" t="t" r="r" b="b"/>
              <a:pathLst>
                <a:path w="12464483" h="12464483">
                  <a:moveTo>
                    <a:pt x="0" y="0"/>
                  </a:moveTo>
                  <a:lnTo>
                    <a:pt x="12464484" y="0"/>
                  </a:lnTo>
                  <a:lnTo>
                    <a:pt x="12464484" y="12464483"/>
                  </a:lnTo>
                  <a:lnTo>
                    <a:pt x="0" y="12464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6464552" y="3418952"/>
            <a:ext cx="8602089" cy="8602089"/>
          </a:xfrm>
          <a:custGeom>
            <a:avLst/>
            <a:gdLst/>
            <a:ahLst/>
            <a:cxnLst/>
            <a:rect l="l" t="t" r="r" b="b"/>
            <a:pathLst>
              <a:path w="8602089" h="8602089">
                <a:moveTo>
                  <a:pt x="0" y="0"/>
                </a:moveTo>
                <a:lnTo>
                  <a:pt x="8602090" y="0"/>
                </a:lnTo>
                <a:lnTo>
                  <a:pt x="8602090" y="8602089"/>
                </a:lnTo>
                <a:lnTo>
                  <a:pt x="0" y="8602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607091" y="8056992"/>
            <a:ext cx="3964049" cy="396404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>
                <a:alpha val="6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718710" y="1338180"/>
          <a:ext cx="16850581" cy="8331364"/>
        </p:xfrm>
        <a:graphic>
          <a:graphicData uri="http://schemas.openxmlformats.org/drawingml/2006/table">
            <a:tbl>
              <a:tblPr/>
              <a:tblGrid>
                <a:gridCol w="1006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9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559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Expense Category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Annual Approximated Amount (RM)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1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Technology and Infrastructure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130,000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1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Sales and Marketing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55,000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6794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Partnership and Comission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150,000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1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Customer Suuport and Service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120,000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1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Claims and Payouts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500,000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91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Regulatory and Compliance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80,000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1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Research and Development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150,000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291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Employee Wages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250,000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1620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TOTAL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1,435,000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4308689" y="290430"/>
            <a:ext cx="96706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C5739"/>
                </a:solidFill>
                <a:latin typeface="Cinzel Bold"/>
              </a:rPr>
              <a:t>Cost Structure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96816" y="9874250"/>
            <a:ext cx="549118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inzel"/>
              </a:rPr>
              <a:t>Presented by Koo Hong Minn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62308" y="2867858"/>
            <a:ext cx="9821510" cy="8602089"/>
            <a:chOff x="0" y="0"/>
            <a:chExt cx="13095347" cy="11469452"/>
          </a:xfrm>
        </p:grpSpPr>
        <p:grpSp>
          <p:nvGrpSpPr>
            <p:cNvPr id="3" name="Group 3"/>
            <p:cNvGrpSpPr/>
            <p:nvPr/>
          </p:nvGrpSpPr>
          <p:grpSpPr>
            <a:xfrm>
              <a:off x="7809948" y="6184053"/>
              <a:ext cx="5285399" cy="5285399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1469452" cy="11469452"/>
            </a:xfrm>
            <a:custGeom>
              <a:avLst/>
              <a:gdLst/>
              <a:ahLst/>
              <a:cxnLst/>
              <a:rect l="l" t="t" r="r" b="b"/>
              <a:pathLst>
                <a:path w="11469452" h="11469452">
                  <a:moveTo>
                    <a:pt x="0" y="0"/>
                  </a:moveTo>
                  <a:lnTo>
                    <a:pt x="11469452" y="0"/>
                  </a:lnTo>
                  <a:lnTo>
                    <a:pt x="11469452" y="11469452"/>
                  </a:lnTo>
                  <a:lnTo>
                    <a:pt x="0" y="11469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874216" y="-6818619"/>
            <a:ext cx="10325147" cy="9348363"/>
            <a:chOff x="0" y="0"/>
            <a:chExt cx="13766863" cy="1246448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5174742"/>
              <a:ext cx="5285399" cy="528539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302379" y="0"/>
              <a:ext cx="12464483" cy="12464483"/>
            </a:xfrm>
            <a:custGeom>
              <a:avLst/>
              <a:gdLst/>
              <a:ahLst/>
              <a:cxnLst/>
              <a:rect l="l" t="t" r="r" b="b"/>
              <a:pathLst>
                <a:path w="12464483" h="12464483">
                  <a:moveTo>
                    <a:pt x="0" y="0"/>
                  </a:moveTo>
                  <a:lnTo>
                    <a:pt x="12464484" y="0"/>
                  </a:lnTo>
                  <a:lnTo>
                    <a:pt x="12464484" y="12464483"/>
                  </a:lnTo>
                  <a:lnTo>
                    <a:pt x="0" y="12464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028700" y="1206142"/>
          <a:ext cx="16230600" cy="8501450"/>
        </p:xfrm>
        <a:graphic>
          <a:graphicData uri="http://schemas.openxmlformats.org/drawingml/2006/table">
            <a:tbl>
              <a:tblPr/>
              <a:tblGrid>
                <a:gridCol w="1162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722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Revenues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RM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3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Premium subscriptions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750,000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83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Interest from reserve funds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15,000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3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Partnership and Collaborations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125,000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83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Insurance float investments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37,500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1541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TOTAL REVENUE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927,500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838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Expenses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RM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405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Technology and Infrastructure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130,000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2405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Sales and Marketing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55,000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68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Partnership and Commission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150,000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445434" y="381000"/>
            <a:ext cx="1539713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1C5739"/>
                </a:solidFill>
                <a:latin typeface="Cinzel Bold"/>
              </a:rPr>
              <a:t>Statement of Profit and Loss for Year 1 Operation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96816" y="9770734"/>
            <a:ext cx="549118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inzel"/>
              </a:rPr>
              <a:t>Presented by Koo Hong Minn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4216" y="-6818619"/>
            <a:ext cx="10325147" cy="9348363"/>
            <a:chOff x="0" y="0"/>
            <a:chExt cx="13766863" cy="1246448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74742"/>
              <a:ext cx="5285399" cy="5285399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302379" y="0"/>
              <a:ext cx="12464483" cy="12464483"/>
            </a:xfrm>
            <a:custGeom>
              <a:avLst/>
              <a:gdLst/>
              <a:ahLst/>
              <a:cxnLst/>
              <a:rect l="l" t="t" r="r" b="b"/>
              <a:pathLst>
                <a:path w="12464483" h="12464483">
                  <a:moveTo>
                    <a:pt x="0" y="0"/>
                  </a:moveTo>
                  <a:lnTo>
                    <a:pt x="12464484" y="0"/>
                  </a:lnTo>
                  <a:lnTo>
                    <a:pt x="12464484" y="12464483"/>
                  </a:lnTo>
                  <a:lnTo>
                    <a:pt x="0" y="12464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62308" y="2867858"/>
            <a:ext cx="9821510" cy="8602089"/>
            <a:chOff x="0" y="0"/>
            <a:chExt cx="13095347" cy="11469452"/>
          </a:xfrm>
        </p:grpSpPr>
        <p:grpSp>
          <p:nvGrpSpPr>
            <p:cNvPr id="8" name="Group 8"/>
            <p:cNvGrpSpPr/>
            <p:nvPr/>
          </p:nvGrpSpPr>
          <p:grpSpPr>
            <a:xfrm>
              <a:off x="7809948" y="6184053"/>
              <a:ext cx="5285399" cy="528539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11469452" cy="11469452"/>
            </a:xfrm>
            <a:custGeom>
              <a:avLst/>
              <a:gdLst/>
              <a:ahLst/>
              <a:cxnLst/>
              <a:rect l="l" t="t" r="r" b="b"/>
              <a:pathLst>
                <a:path w="11469452" h="11469452">
                  <a:moveTo>
                    <a:pt x="0" y="0"/>
                  </a:moveTo>
                  <a:lnTo>
                    <a:pt x="11469452" y="0"/>
                  </a:lnTo>
                  <a:lnTo>
                    <a:pt x="11469452" y="11469452"/>
                  </a:lnTo>
                  <a:lnTo>
                    <a:pt x="0" y="11469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028700" y="1433512"/>
          <a:ext cx="16230600" cy="7458074"/>
        </p:xfrm>
        <a:graphic>
          <a:graphicData uri="http://schemas.openxmlformats.org/drawingml/2006/table">
            <a:tbl>
              <a:tblPr/>
              <a:tblGrid>
                <a:gridCol w="1162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9095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Expenses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RM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66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Customer Support and Service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120,000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66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Reserve Funds for Claims and Payouts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300,000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66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Regulatory and Compliance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80,000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866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Research and Development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150,000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866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Employee Wages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250,000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7817">
                <a:tc>
                  <a:txBody>
                    <a:bodyPr/>
                    <a:lstStyle/>
                    <a:p>
                      <a:pPr algn="l">
                        <a:lnSpc>
                          <a:spcPts val="2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TOTAL 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1,235,000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7817">
                <a:tc>
                  <a:txBody>
                    <a:bodyPr/>
                    <a:lstStyle/>
                    <a:p>
                      <a:pPr algn="l">
                        <a:lnSpc>
                          <a:spcPts val="2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NET PROFIT (LOSS)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-307,500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445434" y="381000"/>
            <a:ext cx="1539713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1C5739"/>
                </a:solidFill>
                <a:latin typeface="Cinzel Bold"/>
              </a:rPr>
              <a:t>Statement of Profit and Loss for Year 1 Operation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96816" y="9770734"/>
            <a:ext cx="549118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inzel"/>
              </a:rPr>
              <a:t>Presented by Koo Hong Minn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8663" y="9284299"/>
            <a:ext cx="4807883" cy="4807883"/>
          </a:xfrm>
          <a:custGeom>
            <a:avLst/>
            <a:gdLst/>
            <a:ahLst/>
            <a:cxnLst/>
            <a:rect l="l" t="t" r="r" b="b"/>
            <a:pathLst>
              <a:path w="4807883" h="4807883">
                <a:moveTo>
                  <a:pt x="0" y="0"/>
                </a:moveTo>
                <a:lnTo>
                  <a:pt x="4807882" y="0"/>
                </a:lnTo>
                <a:lnTo>
                  <a:pt x="4807882" y="4807883"/>
                </a:lnTo>
                <a:lnTo>
                  <a:pt x="0" y="480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49371" y="8785890"/>
            <a:ext cx="2717405" cy="271740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>
                <a:alpha val="6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76043" y="-6405764"/>
            <a:ext cx="10325147" cy="9348363"/>
            <a:chOff x="0" y="0"/>
            <a:chExt cx="13766863" cy="1246448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5174742"/>
              <a:ext cx="5285399" cy="528539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>
                  <a:alpha val="47843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302379" y="0"/>
              <a:ext cx="12464483" cy="12464483"/>
            </a:xfrm>
            <a:custGeom>
              <a:avLst/>
              <a:gdLst/>
              <a:ahLst/>
              <a:cxnLst/>
              <a:rect l="l" t="t" r="r" b="b"/>
              <a:pathLst>
                <a:path w="12464483" h="12464483">
                  <a:moveTo>
                    <a:pt x="0" y="0"/>
                  </a:moveTo>
                  <a:lnTo>
                    <a:pt x="12464484" y="0"/>
                  </a:lnTo>
                  <a:lnTo>
                    <a:pt x="12464484" y="12464483"/>
                  </a:lnTo>
                  <a:lnTo>
                    <a:pt x="0" y="12464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1028700" y="1194016"/>
          <a:ext cx="16230600" cy="7898968"/>
        </p:xfrm>
        <a:graphic>
          <a:graphicData uri="http://schemas.openxmlformats.org/drawingml/2006/table">
            <a:tbl>
              <a:tblPr/>
              <a:tblGrid>
                <a:gridCol w="1162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9261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Revenues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RM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976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Premium subscriptions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1,250,000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976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Interest from reserve funds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30,000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976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Partnership and Collaborations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245,000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0976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Insurance float investments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62,500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0976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TOTAL REVENUE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1,587,500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9261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Expenses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RM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278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Technology and Infrastructure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100,000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6278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Sales and Marketing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35,000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445434" y="381000"/>
            <a:ext cx="1539713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1C5739"/>
                </a:solidFill>
                <a:latin typeface="Cinzel Bold"/>
              </a:rPr>
              <a:t>Statement of Profit and Loss for Year 2 Operation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96816" y="9770734"/>
            <a:ext cx="549118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inzel"/>
              </a:rPr>
              <a:t>Presented by Koo Hong Minn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76043" y="-6405764"/>
            <a:ext cx="10325147" cy="9348363"/>
            <a:chOff x="0" y="0"/>
            <a:chExt cx="13766863" cy="1246448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74742"/>
              <a:ext cx="5285399" cy="5285399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>
                  <a:alpha val="47843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302379" y="0"/>
              <a:ext cx="12464483" cy="12464483"/>
            </a:xfrm>
            <a:custGeom>
              <a:avLst/>
              <a:gdLst/>
              <a:ahLst/>
              <a:cxnLst/>
              <a:rect l="l" t="t" r="r" b="b"/>
              <a:pathLst>
                <a:path w="12464483" h="12464483">
                  <a:moveTo>
                    <a:pt x="0" y="0"/>
                  </a:moveTo>
                  <a:lnTo>
                    <a:pt x="12464484" y="0"/>
                  </a:lnTo>
                  <a:lnTo>
                    <a:pt x="12464484" y="12464483"/>
                  </a:lnTo>
                  <a:lnTo>
                    <a:pt x="0" y="12464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28700" y="1438275"/>
          <a:ext cx="16230600" cy="7410452"/>
        </p:xfrm>
        <a:graphic>
          <a:graphicData uri="http://schemas.openxmlformats.org/drawingml/2006/table">
            <a:tbl>
              <a:tblPr/>
              <a:tblGrid>
                <a:gridCol w="1162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9126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Expenses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defRPr/>
                      </a:pPr>
                      <a:r>
                        <a:rPr lang="en-US" sz="2500">
                          <a:solidFill>
                            <a:srgbClr val="F3FCF7"/>
                          </a:solidFill>
                          <a:latin typeface="Cinzel Bold"/>
                        </a:rPr>
                        <a:t>RM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126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Partnership and Commission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165,000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126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Customer Support and Service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120,000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126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Regulatory and Compliance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55,000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9126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Research and Development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150,000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9126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Employee Wages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3FCF7"/>
                          </a:solidFill>
                          <a:latin typeface="Open Sans Medium"/>
                        </a:rPr>
                        <a:t>320,000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784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TOTAL 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1,445,000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784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NET PROFIT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3FCF7"/>
                          </a:solidFill>
                          <a:latin typeface="Open Sans Bold"/>
                        </a:rPr>
                        <a:t>142,500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445434" y="381000"/>
            <a:ext cx="1539713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1C5739"/>
                </a:solidFill>
                <a:latin typeface="Cinzel Bold"/>
              </a:rPr>
              <a:t>Statement of Profit and Loss for Year 2 Operation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96816" y="9770734"/>
            <a:ext cx="549118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inzel"/>
              </a:rPr>
              <a:t>Presented by Koo Hong Minn</a:t>
            </a:r>
          </a:p>
        </p:txBody>
      </p:sp>
      <p:sp>
        <p:nvSpPr>
          <p:cNvPr id="10" name="Freeform 10"/>
          <p:cNvSpPr/>
          <p:nvPr/>
        </p:nvSpPr>
        <p:spPr>
          <a:xfrm>
            <a:off x="-98663" y="9284299"/>
            <a:ext cx="4807883" cy="4807883"/>
          </a:xfrm>
          <a:custGeom>
            <a:avLst/>
            <a:gdLst/>
            <a:ahLst/>
            <a:cxnLst/>
            <a:rect l="l" t="t" r="r" b="b"/>
            <a:pathLst>
              <a:path w="4807883" h="4807883">
                <a:moveTo>
                  <a:pt x="0" y="0"/>
                </a:moveTo>
                <a:lnTo>
                  <a:pt x="4807882" y="0"/>
                </a:lnTo>
                <a:lnTo>
                  <a:pt x="4807882" y="4807883"/>
                </a:lnTo>
                <a:lnTo>
                  <a:pt x="0" y="480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-1049371" y="8785890"/>
            <a:ext cx="2717405" cy="271740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>
                <a:alpha val="6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943390"/>
            <a:ext cx="17854104" cy="8400220"/>
            <a:chOff x="0" y="0"/>
            <a:chExt cx="2924524" cy="137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5" cy="1375967"/>
            </a:xfrm>
            <a:custGeom>
              <a:avLst/>
              <a:gdLst/>
              <a:ahLst/>
              <a:cxnLst/>
              <a:rect l="l" t="t" r="r" b="b"/>
              <a:pathLst>
                <a:path w="2924525" h="1375967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F3FC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533814" y="5239083"/>
            <a:ext cx="9220373" cy="381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2500" u="none">
                <a:solidFill>
                  <a:srgbClr val="1C5739"/>
                </a:solidFill>
                <a:latin typeface="Cinzel Bold"/>
              </a:rPr>
              <a:t>Thank you!</a:t>
            </a:r>
          </a:p>
        </p:txBody>
      </p:sp>
      <p:sp>
        <p:nvSpPr>
          <p:cNvPr id="5" name="Freeform 5"/>
          <p:cNvSpPr/>
          <p:nvPr/>
        </p:nvSpPr>
        <p:spPr>
          <a:xfrm>
            <a:off x="7609017" y="1237917"/>
            <a:ext cx="3069965" cy="4001165"/>
          </a:xfrm>
          <a:custGeom>
            <a:avLst/>
            <a:gdLst/>
            <a:ahLst/>
            <a:cxnLst/>
            <a:rect l="l" t="t" r="r" b="b"/>
            <a:pathLst>
              <a:path w="3069965" h="4001165">
                <a:moveTo>
                  <a:pt x="0" y="0"/>
                </a:moveTo>
                <a:lnTo>
                  <a:pt x="3069966" y="0"/>
                </a:lnTo>
                <a:lnTo>
                  <a:pt x="3069966" y="4001166"/>
                </a:lnTo>
                <a:lnTo>
                  <a:pt x="0" y="400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87" r="-15369" b="-556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04236" y="2502479"/>
            <a:ext cx="7945988" cy="5282042"/>
            <a:chOff x="0" y="0"/>
            <a:chExt cx="10594651" cy="704272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938184" cy="7042723"/>
              <a:chOff x="0" y="0"/>
              <a:chExt cx="843648" cy="30655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43648" cy="3065540"/>
              </a:xfrm>
              <a:custGeom>
                <a:avLst/>
                <a:gdLst/>
                <a:ahLst/>
                <a:cxnLst/>
                <a:rect l="l" t="t" r="r" b="b"/>
                <a:pathLst>
                  <a:path w="843648" h="3065540">
                    <a:moveTo>
                      <a:pt x="122496" y="0"/>
                    </a:moveTo>
                    <a:lnTo>
                      <a:pt x="721153" y="0"/>
                    </a:lnTo>
                    <a:cubicBezTo>
                      <a:pt x="753640" y="0"/>
                      <a:pt x="784798" y="12906"/>
                      <a:pt x="807770" y="35878"/>
                    </a:cubicBezTo>
                    <a:cubicBezTo>
                      <a:pt x="830742" y="58850"/>
                      <a:pt x="843648" y="90008"/>
                      <a:pt x="843648" y="122496"/>
                    </a:cubicBezTo>
                    <a:lnTo>
                      <a:pt x="843648" y="2943045"/>
                    </a:lnTo>
                    <a:cubicBezTo>
                      <a:pt x="843648" y="2975533"/>
                      <a:pt x="830742" y="3006690"/>
                      <a:pt x="807770" y="3029662"/>
                    </a:cubicBezTo>
                    <a:cubicBezTo>
                      <a:pt x="784798" y="3052634"/>
                      <a:pt x="753640" y="3065540"/>
                      <a:pt x="721153" y="3065540"/>
                    </a:cubicBezTo>
                    <a:lnTo>
                      <a:pt x="122496" y="3065540"/>
                    </a:lnTo>
                    <a:cubicBezTo>
                      <a:pt x="90008" y="3065540"/>
                      <a:pt x="58850" y="3052634"/>
                      <a:pt x="35878" y="3029662"/>
                    </a:cubicBezTo>
                    <a:cubicBezTo>
                      <a:pt x="12906" y="3006690"/>
                      <a:pt x="0" y="2975533"/>
                      <a:pt x="0" y="2943045"/>
                    </a:cubicBezTo>
                    <a:lnTo>
                      <a:pt x="0" y="122496"/>
                    </a:lnTo>
                    <a:cubicBezTo>
                      <a:pt x="0" y="90008"/>
                      <a:pt x="12906" y="58850"/>
                      <a:pt x="35878" y="35878"/>
                    </a:cubicBezTo>
                    <a:cubicBezTo>
                      <a:pt x="58850" y="12906"/>
                      <a:pt x="90008" y="0"/>
                      <a:pt x="122496" y="0"/>
                    </a:cubicBezTo>
                    <a:close/>
                  </a:path>
                </a:pathLst>
              </a:custGeom>
              <a:solidFill>
                <a:srgbClr val="1C573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43648" cy="30845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93439" y="309868"/>
              <a:ext cx="1297052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93439" y="1440168"/>
              <a:ext cx="1297052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02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93439" y="2615044"/>
              <a:ext cx="1297052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03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93439" y="3677870"/>
              <a:ext cx="1297052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04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20566" y="4734372"/>
              <a:ext cx="1297052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05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20566" y="5842324"/>
              <a:ext cx="1297052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06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84978" y="561701"/>
              <a:ext cx="8013693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83"/>
                </a:lnSpc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Introduction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84978" y="1624527"/>
              <a:ext cx="8409673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83"/>
                </a:lnSpc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Customer Segment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84978" y="2812262"/>
              <a:ext cx="8013693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Value Proposition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84978" y="3910272"/>
              <a:ext cx="8409673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Channels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84978" y="4978064"/>
              <a:ext cx="8409673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Customer Relationship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84978" y="6034566"/>
              <a:ext cx="8013693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Revenue Streams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2618070" y="1448617"/>
            <a:ext cx="5669930" cy="7389766"/>
          </a:xfrm>
          <a:custGeom>
            <a:avLst/>
            <a:gdLst/>
            <a:ahLst/>
            <a:cxnLst/>
            <a:rect l="l" t="t" r="r" b="b"/>
            <a:pathLst>
              <a:path w="5669930" h="7389766">
                <a:moveTo>
                  <a:pt x="0" y="0"/>
                </a:moveTo>
                <a:lnTo>
                  <a:pt x="5669930" y="0"/>
                </a:lnTo>
                <a:lnTo>
                  <a:pt x="5669930" y="7389766"/>
                </a:lnTo>
                <a:lnTo>
                  <a:pt x="0" y="7389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-15287" r="-15369" b="-556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787300" y="2502479"/>
            <a:ext cx="8133304" cy="5282042"/>
            <a:chOff x="0" y="0"/>
            <a:chExt cx="10844405" cy="704272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988682" cy="7042723"/>
              <a:chOff x="0" y="0"/>
              <a:chExt cx="865629" cy="30655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65629" cy="3065540"/>
              </a:xfrm>
              <a:custGeom>
                <a:avLst/>
                <a:gdLst/>
                <a:ahLst/>
                <a:cxnLst/>
                <a:rect l="l" t="t" r="r" b="b"/>
                <a:pathLst>
                  <a:path w="865629" h="3065540">
                    <a:moveTo>
                      <a:pt x="119385" y="0"/>
                    </a:moveTo>
                    <a:lnTo>
                      <a:pt x="746244" y="0"/>
                    </a:lnTo>
                    <a:cubicBezTo>
                      <a:pt x="812178" y="0"/>
                      <a:pt x="865629" y="53451"/>
                      <a:pt x="865629" y="119385"/>
                    </a:cubicBezTo>
                    <a:lnTo>
                      <a:pt x="865629" y="2946155"/>
                    </a:lnTo>
                    <a:cubicBezTo>
                      <a:pt x="865629" y="3012090"/>
                      <a:pt x="812178" y="3065540"/>
                      <a:pt x="746244" y="3065540"/>
                    </a:cubicBezTo>
                    <a:lnTo>
                      <a:pt x="119385" y="3065540"/>
                    </a:lnTo>
                    <a:cubicBezTo>
                      <a:pt x="53451" y="3065540"/>
                      <a:pt x="0" y="3012090"/>
                      <a:pt x="0" y="2946155"/>
                    </a:cubicBezTo>
                    <a:lnTo>
                      <a:pt x="0" y="119385"/>
                    </a:lnTo>
                    <a:cubicBezTo>
                      <a:pt x="0" y="53451"/>
                      <a:pt x="53451" y="0"/>
                      <a:pt x="119385" y="0"/>
                    </a:cubicBezTo>
                    <a:close/>
                  </a:path>
                </a:pathLst>
              </a:custGeom>
              <a:solidFill>
                <a:srgbClr val="1C573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865629" cy="30845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33829" y="375907"/>
              <a:ext cx="1326908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07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241157" y="560267"/>
              <a:ext cx="8603248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Key Resources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41157" y="1613631"/>
              <a:ext cx="8603248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Key Activities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241157" y="2744820"/>
              <a:ext cx="8603248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Key Partnerships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41157" y="3837022"/>
              <a:ext cx="8603248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Cost Structure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241157" y="4929225"/>
              <a:ext cx="8603248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Conclusion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33829" y="1480807"/>
              <a:ext cx="1326908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08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06078" y="2611107"/>
              <a:ext cx="1326908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09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33829" y="3665207"/>
              <a:ext cx="1326908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10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33829" y="4732007"/>
              <a:ext cx="1326908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11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33829" y="5786107"/>
              <a:ext cx="1326908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spc="350">
                  <a:solidFill>
                    <a:srgbClr val="F3FCF7"/>
                  </a:solidFill>
                  <a:latin typeface="Codec Pro ExtraBold Italics"/>
                </a:rPr>
                <a:t>12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241157" y="5931789"/>
              <a:ext cx="8603248" cy="5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1C5739"/>
                  </a:solidFill>
                  <a:latin typeface="Open Sans Medium"/>
                </a:rPr>
                <a:t>Q&amp;A Session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-1498463"/>
            <a:ext cx="18288000" cy="2947080"/>
            <a:chOff x="0" y="0"/>
            <a:chExt cx="4816593" cy="77618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16592" cy="776186"/>
            </a:xfrm>
            <a:custGeom>
              <a:avLst/>
              <a:gdLst/>
              <a:ahLst/>
              <a:cxnLst/>
              <a:rect l="l" t="t" r="r" b="b"/>
              <a:pathLst>
                <a:path w="4816592" h="77618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54596"/>
                  </a:lnTo>
                  <a:cubicBezTo>
                    <a:pt x="4816592" y="766519"/>
                    <a:pt x="4806926" y="776186"/>
                    <a:pt x="4795002" y="776186"/>
                  </a:cubicBezTo>
                  <a:lnTo>
                    <a:pt x="21590" y="776186"/>
                  </a:lnTo>
                  <a:cubicBezTo>
                    <a:pt x="9666" y="776186"/>
                    <a:pt x="0" y="766519"/>
                    <a:pt x="0" y="7545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4816593" cy="82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8838383"/>
            <a:ext cx="18288000" cy="3205870"/>
            <a:chOff x="0" y="0"/>
            <a:chExt cx="4816593" cy="84434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816592" cy="844344"/>
            </a:xfrm>
            <a:custGeom>
              <a:avLst/>
              <a:gdLst/>
              <a:ahLst/>
              <a:cxnLst/>
              <a:rect l="l" t="t" r="r" b="b"/>
              <a:pathLst>
                <a:path w="4816592" h="844344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822754"/>
                  </a:lnTo>
                  <a:cubicBezTo>
                    <a:pt x="4816592" y="828480"/>
                    <a:pt x="4814318" y="833972"/>
                    <a:pt x="4810269" y="838021"/>
                  </a:cubicBezTo>
                  <a:cubicBezTo>
                    <a:pt x="4806220" y="842070"/>
                    <a:pt x="4800728" y="844344"/>
                    <a:pt x="4795002" y="844344"/>
                  </a:cubicBezTo>
                  <a:lnTo>
                    <a:pt x="21590" y="844344"/>
                  </a:lnTo>
                  <a:cubicBezTo>
                    <a:pt x="9666" y="844344"/>
                    <a:pt x="0" y="834678"/>
                    <a:pt x="0" y="822754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4816593" cy="891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6313004" y="113609"/>
            <a:ext cx="5661991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 spc="685">
                <a:solidFill>
                  <a:srgbClr val="F3FCF7"/>
                </a:solidFill>
                <a:latin typeface="Cinzel Bold"/>
              </a:rPr>
              <a:t>Content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623458" y="9770734"/>
            <a:ext cx="466454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3FCF7"/>
                </a:solidFill>
                <a:latin typeface="Cinzel"/>
              </a:rPr>
              <a:t>Presented by Dylan Gill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499155" y="8785873"/>
            <a:ext cx="17854116" cy="9525"/>
          </a:xfrm>
          <a:prstGeom prst="line">
            <a:avLst/>
          </a:prstGeom>
          <a:ln w="19050" cap="flat">
            <a:solidFill>
              <a:srgbClr val="1C57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4122" y="5037001"/>
            <a:ext cx="5409398" cy="4058570"/>
          </a:xfrm>
          <a:custGeom>
            <a:avLst/>
            <a:gdLst/>
            <a:ahLst/>
            <a:cxnLst/>
            <a:rect l="l" t="t" r="r" b="b"/>
            <a:pathLst>
              <a:path w="5409398" h="4058570">
                <a:moveTo>
                  <a:pt x="0" y="0"/>
                </a:moveTo>
                <a:lnTo>
                  <a:pt x="5409398" y="0"/>
                </a:lnTo>
                <a:lnTo>
                  <a:pt x="5409398" y="4058571"/>
                </a:lnTo>
                <a:lnTo>
                  <a:pt x="0" y="4058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6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449667" y="5037001"/>
            <a:ext cx="6174244" cy="4058570"/>
          </a:xfrm>
          <a:custGeom>
            <a:avLst/>
            <a:gdLst/>
            <a:ahLst/>
            <a:cxnLst/>
            <a:rect l="l" t="t" r="r" b="b"/>
            <a:pathLst>
              <a:path w="6174244" h="4058570">
                <a:moveTo>
                  <a:pt x="0" y="0"/>
                </a:moveTo>
                <a:lnTo>
                  <a:pt x="6174244" y="0"/>
                </a:lnTo>
                <a:lnTo>
                  <a:pt x="6174244" y="4058571"/>
                </a:lnTo>
                <a:lnTo>
                  <a:pt x="0" y="405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419" b="-514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-1498463"/>
            <a:ext cx="18288000" cy="2947080"/>
            <a:chOff x="0" y="0"/>
            <a:chExt cx="4816593" cy="7761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776186"/>
            </a:xfrm>
            <a:custGeom>
              <a:avLst/>
              <a:gdLst/>
              <a:ahLst/>
              <a:cxnLst/>
              <a:rect l="l" t="t" r="r" b="b"/>
              <a:pathLst>
                <a:path w="4816592" h="77618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54596"/>
                  </a:lnTo>
                  <a:cubicBezTo>
                    <a:pt x="4816592" y="766519"/>
                    <a:pt x="4806926" y="776186"/>
                    <a:pt x="4795002" y="776186"/>
                  </a:cubicBezTo>
                  <a:lnTo>
                    <a:pt x="21590" y="776186"/>
                  </a:lnTo>
                  <a:cubicBezTo>
                    <a:pt x="9666" y="776186"/>
                    <a:pt x="0" y="766519"/>
                    <a:pt x="0" y="7545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3FC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82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065308" y="5037001"/>
            <a:ext cx="4707073" cy="4058570"/>
          </a:xfrm>
          <a:custGeom>
            <a:avLst/>
            <a:gdLst/>
            <a:ahLst/>
            <a:cxnLst/>
            <a:rect l="l" t="t" r="r" b="b"/>
            <a:pathLst>
              <a:path w="4707073" h="4058570">
                <a:moveTo>
                  <a:pt x="0" y="0"/>
                </a:moveTo>
                <a:lnTo>
                  <a:pt x="4707073" y="0"/>
                </a:lnTo>
                <a:lnTo>
                  <a:pt x="4707073" y="4058571"/>
                </a:lnTo>
                <a:lnTo>
                  <a:pt x="0" y="405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264" b="-72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427904" y="509587"/>
            <a:ext cx="943219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C5739"/>
                </a:solidFill>
                <a:latin typeface="Cinzel Bold"/>
              </a:rPr>
              <a:t>Customer Segment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0892" y="9770734"/>
            <a:ext cx="553710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3FCF7"/>
                </a:solidFill>
                <a:latin typeface="Cinzel"/>
              </a:rPr>
              <a:t>Presented by Dylan Gill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17835" y="9057472"/>
            <a:ext cx="119568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3FCF7"/>
                </a:solidFill>
                <a:latin typeface="Open Sans Medium"/>
              </a:rPr>
              <a:t>Farmers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87631" y="9089708"/>
            <a:ext cx="510036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3FCF7"/>
                </a:solidFill>
                <a:latin typeface="Open Sans Medium"/>
              </a:rPr>
              <a:t>Aquaculture and Fisheries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1225" y="1896053"/>
            <a:ext cx="15958075" cy="284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013" lvl="1" indent="-349007" algn="l">
              <a:lnSpc>
                <a:spcPts val="4526"/>
              </a:lnSpc>
              <a:buFont typeface="Arial"/>
              <a:buChar char="•"/>
            </a:pPr>
            <a:r>
              <a:rPr lang="en-US" sz="3233">
                <a:solidFill>
                  <a:srgbClr val="F3FCF7"/>
                </a:solidFill>
                <a:latin typeface="Open Sans Medium"/>
              </a:rPr>
              <a:t>Focuses on targeting people working in the agricultural sector, as it:</a:t>
            </a:r>
          </a:p>
          <a:p>
            <a:pPr marL="1396027" lvl="2" indent="-465342" algn="l">
              <a:lnSpc>
                <a:spcPts val="4526"/>
              </a:lnSpc>
              <a:buFont typeface="Arial"/>
              <a:buChar char="⚬"/>
            </a:pPr>
            <a:r>
              <a:rPr lang="en-US" sz="3233">
                <a:solidFill>
                  <a:srgbClr val="F3FCF7"/>
                </a:solidFill>
                <a:latin typeface="Open Sans Medium"/>
              </a:rPr>
              <a:t>Provides physical security and protection over their crops, livestock, and the demand and supply of their goods.</a:t>
            </a:r>
          </a:p>
          <a:p>
            <a:pPr marL="698013" lvl="1" indent="-349007" algn="l">
              <a:lnSpc>
                <a:spcPts val="4526"/>
              </a:lnSpc>
              <a:buFont typeface="Arial"/>
              <a:buChar char="•"/>
            </a:pPr>
            <a:r>
              <a:rPr lang="en-US" sz="3233">
                <a:solidFill>
                  <a:srgbClr val="F3FCF7"/>
                </a:solidFill>
                <a:latin typeface="Open Sans Medium"/>
              </a:rPr>
              <a:t>Assists government agencies and NGOS on providing necessary services and security towards the industry.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61638" y="9057472"/>
            <a:ext cx="26107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3FCF7"/>
                </a:solidFill>
                <a:latin typeface="Open Sans Medium"/>
              </a:rPr>
              <a:t>Livestock Farmers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498463"/>
            <a:ext cx="18288000" cy="2947080"/>
            <a:chOff x="0" y="0"/>
            <a:chExt cx="4816593" cy="776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6186"/>
            </a:xfrm>
            <a:custGeom>
              <a:avLst/>
              <a:gdLst/>
              <a:ahLst/>
              <a:cxnLst/>
              <a:rect l="l" t="t" r="r" b="b"/>
              <a:pathLst>
                <a:path w="4816592" h="77618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54596"/>
                  </a:lnTo>
                  <a:cubicBezTo>
                    <a:pt x="4816592" y="766519"/>
                    <a:pt x="4806926" y="776186"/>
                    <a:pt x="4795002" y="776186"/>
                  </a:cubicBezTo>
                  <a:lnTo>
                    <a:pt x="21590" y="776186"/>
                  </a:lnTo>
                  <a:cubicBezTo>
                    <a:pt x="9666" y="776186"/>
                    <a:pt x="0" y="766519"/>
                    <a:pt x="0" y="7545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82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53757" y="1826774"/>
            <a:ext cx="4980486" cy="4980486"/>
            <a:chOff x="0" y="0"/>
            <a:chExt cx="6640648" cy="6640648"/>
          </a:xfrm>
        </p:grpSpPr>
        <p:sp>
          <p:nvSpPr>
            <p:cNvPr id="6" name="Freeform 6"/>
            <p:cNvSpPr/>
            <p:nvPr/>
          </p:nvSpPr>
          <p:spPr>
            <a:xfrm>
              <a:off x="1926413" y="1503604"/>
              <a:ext cx="2787821" cy="3633440"/>
            </a:xfrm>
            <a:custGeom>
              <a:avLst/>
              <a:gdLst/>
              <a:ahLst/>
              <a:cxnLst/>
              <a:rect l="l" t="t" r="r" b="b"/>
              <a:pathLst>
                <a:path w="2787821" h="3633440">
                  <a:moveTo>
                    <a:pt x="0" y="0"/>
                  </a:moveTo>
                  <a:lnTo>
                    <a:pt x="2787822" y="0"/>
                  </a:lnTo>
                  <a:lnTo>
                    <a:pt x="2787822" y="3633440"/>
                  </a:lnTo>
                  <a:lnTo>
                    <a:pt x="0" y="363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287" r="-15369" b="-5564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435976" y="435976"/>
              <a:ext cx="5768695" cy="576869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0" cap="sq">
                <a:solidFill>
                  <a:srgbClr val="1C573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6640648" cy="6640648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1C5739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4450866" y="509587"/>
            <a:ext cx="938626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3FCF7"/>
                </a:solidFill>
                <a:latin typeface="Cinzel Bold"/>
              </a:rPr>
              <a:t>Value Proposition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33099" y="9770734"/>
            <a:ext cx="505490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inzel"/>
              </a:rPr>
              <a:t>Presented by Benjamin Keah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63680" y="3042646"/>
            <a:ext cx="3590925" cy="4201708"/>
            <a:chOff x="0" y="0"/>
            <a:chExt cx="4787900" cy="560227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814378"/>
              <a:ext cx="4787900" cy="478790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518160" lvl="1" indent="-259080" algn="ctr">
                  <a:lnSpc>
                    <a:spcPts val="3311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Affordable</a:t>
                </a:r>
              </a:p>
              <a:p>
                <a:pPr marL="518160" lvl="1" indent="-259080" algn="ctr">
                  <a:lnSpc>
                    <a:spcPts val="3311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Accessible</a:t>
                </a:r>
              </a:p>
              <a:p>
                <a:pPr marL="518160" lvl="1" indent="-259080" algn="ctr">
                  <a:lnSpc>
                    <a:spcPts val="3311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"/>
                  </a:rPr>
                  <a:t>A</a:t>
                </a: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ssistance</a:t>
                </a: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957007" y="-57150"/>
              <a:ext cx="287388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C5739"/>
                  </a:solidFill>
                  <a:latin typeface="Cinzel Bold"/>
                </a:rPr>
                <a:t>Value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860687" y="7016810"/>
            <a:ext cx="19740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5739"/>
                </a:solidFill>
                <a:latin typeface="Cinzel Bold"/>
              </a:rPr>
              <a:t>Problem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996698" y="7701554"/>
            <a:ext cx="2294605" cy="229460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1"/>
                </a:lnSpc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Financial Instability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264233" y="3042646"/>
            <a:ext cx="3590925" cy="4175978"/>
            <a:chOff x="0" y="0"/>
            <a:chExt cx="4787900" cy="556797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780071"/>
              <a:ext cx="4787900" cy="4787900"/>
              <a:chOff x="0" y="0"/>
              <a:chExt cx="813013" cy="81301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3012" cy="813012"/>
              </a:xfrm>
              <a:custGeom>
                <a:avLst/>
                <a:gdLst/>
                <a:ahLst/>
                <a:cxnLst/>
                <a:rect l="l" t="t" r="r" b="b"/>
                <a:pathLst>
                  <a:path w="813012" h="813012">
                    <a:moveTo>
                      <a:pt x="406506" y="0"/>
                    </a:moveTo>
                    <a:cubicBezTo>
                      <a:pt x="181999" y="0"/>
                      <a:pt x="0" y="181999"/>
                      <a:pt x="0" y="406506"/>
                    </a:cubicBezTo>
                    <a:cubicBezTo>
                      <a:pt x="0" y="631013"/>
                      <a:pt x="181999" y="813012"/>
                      <a:pt x="406506" y="813012"/>
                    </a:cubicBezTo>
                    <a:cubicBezTo>
                      <a:pt x="631013" y="813012"/>
                      <a:pt x="813012" y="631013"/>
                      <a:pt x="813012" y="406506"/>
                    </a:cubicBezTo>
                    <a:cubicBezTo>
                      <a:pt x="813012" y="181999"/>
                      <a:pt x="631013" y="0"/>
                      <a:pt x="406506" y="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20" y="38120"/>
                <a:ext cx="660573" cy="698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518160" lvl="1" indent="-259080" algn="l">
                  <a:lnSpc>
                    <a:spcPts val="3311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Financial protection and stability</a:t>
                </a:r>
              </a:p>
              <a:p>
                <a:pPr marL="518160" lvl="1" indent="-259080" algn="l">
                  <a:lnSpc>
                    <a:spcPts val="3311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"/>
                  </a:rPr>
                  <a:t>A</a:t>
                </a: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ccessibility</a:t>
                </a:r>
              </a:p>
              <a:p>
                <a:pPr marL="518160" lvl="1" indent="-259080" algn="l">
                  <a:lnSpc>
                    <a:spcPts val="3311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"/>
                  </a:rPr>
                  <a:t>A</a:t>
                </a: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ffordability</a:t>
                </a: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567656" y="-57150"/>
              <a:ext cx="165258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C5739"/>
                  </a:solidFill>
                  <a:latin typeface="Cinzel Bold"/>
                </a:rPr>
                <a:t>Needs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5054605" y="4317017"/>
            <a:ext cx="1599152" cy="826483"/>
          </a:xfrm>
          <a:prstGeom prst="line">
            <a:avLst/>
          </a:prstGeom>
          <a:ln w="76200" cap="flat">
            <a:solidFill>
              <a:srgbClr val="1C5739"/>
            </a:solidFill>
            <a:prstDash val="sysDot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>
            <a:off x="11271047" y="3880576"/>
            <a:ext cx="1993185" cy="1250059"/>
          </a:xfrm>
          <a:prstGeom prst="line">
            <a:avLst/>
          </a:prstGeom>
          <a:ln w="76200" cap="flat">
            <a:solidFill>
              <a:srgbClr val="1C5739"/>
            </a:solidFill>
            <a:prstDash val="sysDot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flipV="1">
            <a:off x="9144000" y="6807260"/>
            <a:ext cx="0" cy="894294"/>
          </a:xfrm>
          <a:prstGeom prst="line">
            <a:avLst/>
          </a:prstGeom>
          <a:ln w="76200" cap="flat">
            <a:solidFill>
              <a:srgbClr val="1C5739"/>
            </a:solidFill>
            <a:prstDash val="sysDot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498463"/>
            <a:ext cx="18288000" cy="2947080"/>
            <a:chOff x="0" y="0"/>
            <a:chExt cx="4816593" cy="776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6186"/>
            </a:xfrm>
            <a:custGeom>
              <a:avLst/>
              <a:gdLst/>
              <a:ahLst/>
              <a:cxnLst/>
              <a:rect l="l" t="t" r="r" b="b"/>
              <a:pathLst>
                <a:path w="4816592" h="77618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54596"/>
                  </a:lnTo>
                  <a:cubicBezTo>
                    <a:pt x="4816592" y="766519"/>
                    <a:pt x="4806926" y="776186"/>
                    <a:pt x="4795002" y="776186"/>
                  </a:cubicBezTo>
                  <a:lnTo>
                    <a:pt x="21590" y="776186"/>
                  </a:lnTo>
                  <a:cubicBezTo>
                    <a:pt x="9666" y="776186"/>
                    <a:pt x="0" y="766519"/>
                    <a:pt x="0" y="7545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82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17710" y="2270499"/>
            <a:ext cx="10777050" cy="7283265"/>
            <a:chOff x="0" y="0"/>
            <a:chExt cx="1561272" cy="10551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1272" cy="1055127"/>
            </a:xfrm>
            <a:custGeom>
              <a:avLst/>
              <a:gdLst/>
              <a:ahLst/>
              <a:cxnLst/>
              <a:rect l="l" t="t" r="r" b="b"/>
              <a:pathLst>
                <a:path w="1561272" h="1055127">
                  <a:moveTo>
                    <a:pt x="66116" y="0"/>
                  </a:moveTo>
                  <a:lnTo>
                    <a:pt x="1495156" y="0"/>
                  </a:lnTo>
                  <a:cubicBezTo>
                    <a:pt x="1531671" y="0"/>
                    <a:pt x="1561272" y="29601"/>
                    <a:pt x="1561272" y="66116"/>
                  </a:cubicBezTo>
                  <a:lnTo>
                    <a:pt x="1561272" y="989011"/>
                  </a:lnTo>
                  <a:cubicBezTo>
                    <a:pt x="1561272" y="1006546"/>
                    <a:pt x="1554307" y="1023363"/>
                    <a:pt x="1541907" y="1035762"/>
                  </a:cubicBezTo>
                  <a:cubicBezTo>
                    <a:pt x="1529508" y="1048162"/>
                    <a:pt x="1512691" y="1055127"/>
                    <a:pt x="1495156" y="1055127"/>
                  </a:cubicBezTo>
                  <a:lnTo>
                    <a:pt x="66116" y="1055127"/>
                  </a:lnTo>
                  <a:cubicBezTo>
                    <a:pt x="29601" y="1055127"/>
                    <a:pt x="0" y="1025526"/>
                    <a:pt x="0" y="989011"/>
                  </a:cubicBezTo>
                  <a:lnTo>
                    <a:pt x="0" y="66116"/>
                  </a:lnTo>
                  <a:cubicBezTo>
                    <a:pt x="0" y="29601"/>
                    <a:pt x="29601" y="0"/>
                    <a:pt x="66116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61272" cy="1093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l">
                <a:lnSpc>
                  <a:spcPts val="3311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Small-scale farmers in Msia</a:t>
              </a:r>
            </a:p>
            <a:p>
              <a:pPr marL="1036320" lvl="2" indent="-345440" algn="l">
                <a:lnSpc>
                  <a:spcPts val="3311"/>
                </a:lnSpc>
                <a:buFont typeface="Arial"/>
                <a:buChar char="⚬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Mobile micro insurance</a:t>
              </a:r>
            </a:p>
            <a:p>
              <a:pPr marL="1036320" lvl="2" indent="-345440" algn="l">
                <a:lnSpc>
                  <a:spcPts val="3311"/>
                </a:lnSpc>
                <a:buFont typeface="Arial"/>
                <a:buChar char="⚬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Flexible PAYG financial services</a:t>
              </a:r>
            </a:p>
            <a:p>
              <a:pPr marL="1036320" lvl="2" indent="-345440" algn="l">
                <a:lnSpc>
                  <a:spcPts val="3311"/>
                </a:lnSpc>
                <a:buFont typeface="Arial"/>
                <a:buChar char="⚬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Local agent support</a:t>
              </a:r>
            </a:p>
            <a:p>
              <a:pPr marL="518160" lvl="1" indent="-259080" algn="l">
                <a:lnSpc>
                  <a:spcPts val="3311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Rural and remote farmers</a:t>
              </a:r>
            </a:p>
            <a:p>
              <a:pPr marL="1036320" lvl="2" indent="-345440" algn="l">
                <a:lnSpc>
                  <a:spcPts val="3311"/>
                </a:lnSpc>
                <a:buFont typeface="Arial"/>
                <a:buChar char="⚬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Accessibility</a:t>
              </a:r>
            </a:p>
            <a:p>
              <a:pPr marL="1036320" lvl="2" indent="-345440" algn="l">
                <a:lnSpc>
                  <a:spcPts val="3311"/>
                </a:lnSpc>
                <a:buFont typeface="Arial"/>
                <a:buChar char="⚬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Local agent support</a:t>
              </a:r>
            </a:p>
            <a:p>
              <a:pPr marL="518160" lvl="1" indent="-259080" algn="l">
                <a:lnSpc>
                  <a:spcPts val="3311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Fishermen in aqua culture</a:t>
              </a:r>
            </a:p>
            <a:p>
              <a:pPr marL="1036320" lvl="2" indent="-345440" algn="l">
                <a:lnSpc>
                  <a:spcPts val="3311"/>
                </a:lnSpc>
                <a:buFont typeface="Arial"/>
                <a:buChar char="⚬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Insurance</a:t>
              </a:r>
            </a:p>
            <a:p>
              <a:pPr marL="1036320" lvl="2" indent="-345440" algn="l">
                <a:lnSpc>
                  <a:spcPts val="3311"/>
                </a:lnSpc>
                <a:buFont typeface="Arial"/>
                <a:buChar char="⚬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Expert consultation</a:t>
              </a:r>
            </a:p>
            <a:p>
              <a:pPr marL="518160" lvl="1" indent="-259080" algn="l">
                <a:lnSpc>
                  <a:spcPts val="3311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All farmers</a:t>
              </a:r>
            </a:p>
            <a:p>
              <a:pPr marL="1036320" lvl="2" indent="-345440" algn="l">
                <a:lnSpc>
                  <a:spcPts val="3311"/>
                </a:lnSpc>
                <a:buFont typeface="Arial"/>
                <a:buChar char="⚬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Additional tools (weather forecast, market insights)</a:t>
              </a:r>
            </a:p>
            <a:p>
              <a:pPr marL="518160" lvl="1" indent="-259080" algn="l">
                <a:lnSpc>
                  <a:spcPts val="3311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Government agencies and NGOs</a:t>
              </a:r>
            </a:p>
            <a:p>
              <a:pPr marL="1036320" lvl="2" indent="-345440" algn="l">
                <a:lnSpc>
                  <a:spcPts val="3311"/>
                </a:lnSpc>
                <a:buFont typeface="Arial"/>
                <a:buChar char="⚬"/>
              </a:pPr>
              <a:r>
                <a:rPr lang="en-US" sz="2400" spc="235">
                  <a:solidFill>
                    <a:srgbClr val="F3FCF7"/>
                  </a:solidFill>
                  <a:latin typeface="Open Sans Medium"/>
                </a:rPr>
                <a:t>Extend coverage, promote financial inclusion → increase financial literacy, and inclusion in rural populations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65758" y="1537263"/>
            <a:ext cx="4580409" cy="8749737"/>
          </a:xfrm>
          <a:custGeom>
            <a:avLst/>
            <a:gdLst/>
            <a:ahLst/>
            <a:cxnLst/>
            <a:rect l="l" t="t" r="r" b="b"/>
            <a:pathLst>
              <a:path w="4580409" h="8749737">
                <a:moveTo>
                  <a:pt x="0" y="0"/>
                </a:moveTo>
                <a:lnTo>
                  <a:pt x="4580410" y="0"/>
                </a:lnTo>
                <a:lnTo>
                  <a:pt x="4580410" y="8749737"/>
                </a:lnTo>
                <a:lnTo>
                  <a:pt x="0" y="8749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9" t="-1945" b="-7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450866" y="509587"/>
            <a:ext cx="938626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3FCF7"/>
                </a:solidFill>
                <a:latin typeface="Cinzel Bold"/>
              </a:rPr>
              <a:t>Value Proposition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33099" y="9770734"/>
            <a:ext cx="505490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inzel"/>
              </a:rPr>
              <a:t>Presented by Benjamin Keah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26994" y="1676963"/>
            <a:ext cx="895848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C5739"/>
                </a:solidFill>
                <a:latin typeface="Cinzel Bold"/>
              </a:rPr>
              <a:t>Product and Services for Specific Segments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5746168" y="5912131"/>
            <a:ext cx="1471543" cy="0"/>
          </a:xfrm>
          <a:prstGeom prst="line">
            <a:avLst/>
          </a:prstGeom>
          <a:ln w="76200" cap="flat">
            <a:solidFill>
              <a:srgbClr val="1C5739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498463"/>
            <a:ext cx="18288000" cy="2947080"/>
            <a:chOff x="0" y="0"/>
            <a:chExt cx="4816593" cy="776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6186"/>
            </a:xfrm>
            <a:custGeom>
              <a:avLst/>
              <a:gdLst/>
              <a:ahLst/>
              <a:cxnLst/>
              <a:rect l="l" t="t" r="r" b="b"/>
              <a:pathLst>
                <a:path w="4816592" h="77618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54596"/>
                  </a:lnTo>
                  <a:cubicBezTo>
                    <a:pt x="4816592" y="766519"/>
                    <a:pt x="4806926" y="776186"/>
                    <a:pt x="4795002" y="776186"/>
                  </a:cubicBezTo>
                  <a:lnTo>
                    <a:pt x="21590" y="776186"/>
                  </a:lnTo>
                  <a:cubicBezTo>
                    <a:pt x="9666" y="776186"/>
                    <a:pt x="0" y="766519"/>
                    <a:pt x="0" y="7545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3FC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82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9047" y="3421363"/>
            <a:ext cx="4675643" cy="6574796"/>
            <a:chOff x="0" y="0"/>
            <a:chExt cx="1231445" cy="17316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1445" cy="1731633"/>
            </a:xfrm>
            <a:custGeom>
              <a:avLst/>
              <a:gdLst/>
              <a:ahLst/>
              <a:cxnLst/>
              <a:rect l="l" t="t" r="r" b="b"/>
              <a:pathLst>
                <a:path w="1231445" h="1731633">
                  <a:moveTo>
                    <a:pt x="84446" y="0"/>
                  </a:moveTo>
                  <a:lnTo>
                    <a:pt x="1146999" y="0"/>
                  </a:lnTo>
                  <a:cubicBezTo>
                    <a:pt x="1193637" y="0"/>
                    <a:pt x="1231445" y="37808"/>
                    <a:pt x="1231445" y="84446"/>
                  </a:cubicBezTo>
                  <a:lnTo>
                    <a:pt x="1231445" y="1647188"/>
                  </a:lnTo>
                  <a:cubicBezTo>
                    <a:pt x="1231445" y="1669584"/>
                    <a:pt x="1222548" y="1691063"/>
                    <a:pt x="1206712" y="1706900"/>
                  </a:cubicBezTo>
                  <a:cubicBezTo>
                    <a:pt x="1190875" y="1722737"/>
                    <a:pt x="1169396" y="1731633"/>
                    <a:pt x="1146999" y="1731633"/>
                  </a:cubicBezTo>
                  <a:lnTo>
                    <a:pt x="84446" y="1731633"/>
                  </a:lnTo>
                  <a:cubicBezTo>
                    <a:pt x="62049" y="1731633"/>
                    <a:pt x="40570" y="1722737"/>
                    <a:pt x="24734" y="1706900"/>
                  </a:cubicBezTo>
                  <a:cubicBezTo>
                    <a:pt x="8897" y="1691063"/>
                    <a:pt x="0" y="1669584"/>
                    <a:pt x="0" y="1647188"/>
                  </a:cubicBezTo>
                  <a:lnTo>
                    <a:pt x="0" y="84446"/>
                  </a:lnTo>
                  <a:cubicBezTo>
                    <a:pt x="0" y="62049"/>
                    <a:pt x="8897" y="40570"/>
                    <a:pt x="24734" y="24734"/>
                  </a:cubicBezTo>
                  <a:cubicBezTo>
                    <a:pt x="40570" y="8897"/>
                    <a:pt x="62049" y="0"/>
                    <a:pt x="84446" y="0"/>
                  </a:cubicBezTo>
                  <a:close/>
                </a:path>
              </a:pathLst>
            </a:custGeom>
            <a:solidFill>
              <a:srgbClr val="598B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1445" cy="1779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84106" y="509587"/>
            <a:ext cx="591978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C5739"/>
                </a:solidFill>
                <a:latin typeface="Cinzel Bold"/>
              </a:rPr>
              <a:t>Channels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4041" y="2028666"/>
            <a:ext cx="2834995" cy="1283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609" dirty="0">
                <a:solidFill>
                  <a:srgbClr val="F3FCF7"/>
                </a:solidFill>
                <a:latin typeface="Cinzel Bold"/>
              </a:rPr>
              <a:t>Awareness</a:t>
            </a:r>
          </a:p>
          <a:p>
            <a:pPr algn="ctr">
              <a:lnSpc>
                <a:spcPts val="5052"/>
              </a:lnSpc>
              <a:spcBef>
                <a:spcPct val="0"/>
              </a:spcBef>
            </a:pPr>
            <a:r>
              <a:rPr lang="en-US" sz="3609" dirty="0">
                <a:solidFill>
                  <a:srgbClr val="F3FCF7"/>
                </a:solidFill>
                <a:latin typeface="Cinzel Bold"/>
              </a:rPr>
              <a:t>Phase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19133" y="1984277"/>
            <a:ext cx="2996089" cy="129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sz="3736">
                <a:solidFill>
                  <a:srgbClr val="F3FCF7"/>
                </a:solidFill>
                <a:latin typeface="Cinzel Bold"/>
              </a:rPr>
              <a:t>Evaluation</a:t>
            </a:r>
          </a:p>
          <a:p>
            <a:pPr algn="ctr">
              <a:lnSpc>
                <a:spcPts val="5231"/>
              </a:lnSpc>
              <a:spcBef>
                <a:spcPct val="0"/>
              </a:spcBef>
            </a:pPr>
            <a:r>
              <a:rPr lang="en-US" sz="3736">
                <a:solidFill>
                  <a:srgbClr val="F3FCF7"/>
                </a:solidFill>
                <a:latin typeface="Cinzel Bold"/>
              </a:rPr>
              <a:t>Phase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903994" y="3421363"/>
            <a:ext cx="4675643" cy="6574796"/>
            <a:chOff x="0" y="0"/>
            <a:chExt cx="1231445" cy="17316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1445" cy="1731633"/>
            </a:xfrm>
            <a:custGeom>
              <a:avLst/>
              <a:gdLst/>
              <a:ahLst/>
              <a:cxnLst/>
              <a:rect l="l" t="t" r="r" b="b"/>
              <a:pathLst>
                <a:path w="1231445" h="1731633">
                  <a:moveTo>
                    <a:pt x="84446" y="0"/>
                  </a:moveTo>
                  <a:lnTo>
                    <a:pt x="1146999" y="0"/>
                  </a:lnTo>
                  <a:cubicBezTo>
                    <a:pt x="1193637" y="0"/>
                    <a:pt x="1231445" y="37808"/>
                    <a:pt x="1231445" y="84446"/>
                  </a:cubicBezTo>
                  <a:lnTo>
                    <a:pt x="1231445" y="1647188"/>
                  </a:lnTo>
                  <a:cubicBezTo>
                    <a:pt x="1231445" y="1669584"/>
                    <a:pt x="1222548" y="1691063"/>
                    <a:pt x="1206712" y="1706900"/>
                  </a:cubicBezTo>
                  <a:cubicBezTo>
                    <a:pt x="1190875" y="1722737"/>
                    <a:pt x="1169396" y="1731633"/>
                    <a:pt x="1146999" y="1731633"/>
                  </a:cubicBezTo>
                  <a:lnTo>
                    <a:pt x="84446" y="1731633"/>
                  </a:lnTo>
                  <a:cubicBezTo>
                    <a:pt x="62049" y="1731633"/>
                    <a:pt x="40570" y="1722737"/>
                    <a:pt x="24734" y="1706900"/>
                  </a:cubicBezTo>
                  <a:cubicBezTo>
                    <a:pt x="8897" y="1691063"/>
                    <a:pt x="0" y="1669584"/>
                    <a:pt x="0" y="1647188"/>
                  </a:cubicBezTo>
                  <a:lnTo>
                    <a:pt x="0" y="84446"/>
                  </a:lnTo>
                  <a:cubicBezTo>
                    <a:pt x="0" y="62049"/>
                    <a:pt x="8897" y="40570"/>
                    <a:pt x="24734" y="24734"/>
                  </a:cubicBezTo>
                  <a:cubicBezTo>
                    <a:pt x="40570" y="8897"/>
                    <a:pt x="62049" y="0"/>
                    <a:pt x="84446" y="0"/>
                  </a:cubicBezTo>
                  <a:close/>
                </a:path>
              </a:pathLst>
            </a:custGeom>
            <a:solidFill>
              <a:srgbClr val="598B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1445" cy="1779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623458" y="1984277"/>
            <a:ext cx="3050501" cy="145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6"/>
              </a:lnSpc>
            </a:pPr>
            <a:r>
              <a:rPr lang="en-US" sz="4197">
                <a:solidFill>
                  <a:srgbClr val="F3FCF7"/>
                </a:solidFill>
                <a:latin typeface="Cinzel Bold"/>
              </a:rPr>
              <a:t>Purchase</a:t>
            </a:r>
          </a:p>
          <a:p>
            <a:pPr algn="ctr">
              <a:lnSpc>
                <a:spcPts val="5876"/>
              </a:lnSpc>
              <a:spcBef>
                <a:spcPct val="0"/>
              </a:spcBef>
            </a:pPr>
            <a:r>
              <a:rPr lang="en-US" sz="4197">
                <a:solidFill>
                  <a:srgbClr val="F3FCF7"/>
                </a:solidFill>
                <a:latin typeface="Cinzel Bold"/>
              </a:rPr>
              <a:t>Phase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02782" y="9929484"/>
            <a:ext cx="466454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3FCF7"/>
                </a:solidFill>
                <a:latin typeface="Cinzel"/>
              </a:rPr>
              <a:t>Presented by Ng I Wen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047" y="3591876"/>
            <a:ext cx="4675643" cy="333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 dirty="0">
                <a:solidFill>
                  <a:srgbClr val="F3FCF7"/>
                </a:solidFill>
                <a:latin typeface="Open Sans Medium"/>
              </a:rPr>
              <a:t>  </a:t>
            </a:r>
            <a:r>
              <a:rPr lang="en-US" sz="2400" spc="235" dirty="0">
                <a:solidFill>
                  <a:srgbClr val="F3FCF7"/>
                </a:solidFill>
                <a:latin typeface="Open Sans Bold"/>
              </a:rPr>
              <a:t>  </a:t>
            </a:r>
          </a:p>
          <a:p>
            <a:pPr marL="518160" lvl="1" indent="-259080" algn="ctr">
              <a:lnSpc>
                <a:spcPts val="3311"/>
              </a:lnSpc>
              <a:buFont typeface="Arial"/>
              <a:buChar char="•"/>
            </a:pPr>
            <a:r>
              <a:rPr lang="en-US" sz="2400" spc="235" dirty="0">
                <a:solidFill>
                  <a:srgbClr val="F3FCF7"/>
                </a:solidFill>
                <a:latin typeface="Open Sans"/>
              </a:rPr>
              <a:t>Social Media Campaigns</a:t>
            </a:r>
          </a:p>
          <a:p>
            <a:pPr algn="ctr">
              <a:lnSpc>
                <a:spcPts val="3311"/>
              </a:lnSpc>
            </a:pPr>
            <a:endParaRPr lang="en-US" sz="2400" spc="235" dirty="0">
              <a:solidFill>
                <a:srgbClr val="F3FCF7"/>
              </a:solidFill>
              <a:latin typeface="Open Sans"/>
            </a:endParaRPr>
          </a:p>
          <a:p>
            <a:pPr marL="518160" lvl="1" indent="-259080" algn="ctr">
              <a:lnSpc>
                <a:spcPts val="3311"/>
              </a:lnSpc>
              <a:buFont typeface="Arial"/>
              <a:buChar char="•"/>
            </a:pPr>
            <a:r>
              <a:rPr lang="en-US" sz="2400" spc="235" dirty="0">
                <a:solidFill>
                  <a:srgbClr val="F3FCF7"/>
                </a:solidFill>
                <a:latin typeface="Open Sans"/>
              </a:rPr>
              <a:t>Advertisements</a:t>
            </a:r>
          </a:p>
          <a:p>
            <a:pPr algn="ctr">
              <a:lnSpc>
                <a:spcPts val="3311"/>
              </a:lnSpc>
            </a:pPr>
            <a:endParaRPr lang="en-US" sz="2400" spc="235" dirty="0">
              <a:solidFill>
                <a:srgbClr val="F3FCF7"/>
              </a:solidFill>
              <a:latin typeface="Open Sans"/>
            </a:endParaRPr>
          </a:p>
          <a:p>
            <a:pPr marL="518160" lvl="1" indent="-259080" algn="ctr">
              <a:lnSpc>
                <a:spcPts val="3311"/>
              </a:lnSpc>
              <a:buFont typeface="Arial"/>
              <a:buChar char="•"/>
            </a:pPr>
            <a:r>
              <a:rPr lang="en-US" sz="2400" spc="235" dirty="0">
                <a:solidFill>
                  <a:srgbClr val="F3FCF7"/>
                </a:solidFill>
                <a:latin typeface="Open Sans"/>
              </a:rPr>
              <a:t>SEO targeting agriculture demographics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7217" y="3392127"/>
            <a:ext cx="2679303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  <a:spcBef>
                <a:spcPct val="0"/>
              </a:spcBef>
            </a:pPr>
            <a:r>
              <a:rPr lang="en-US" sz="2524" u="sng" spc="247">
                <a:solidFill>
                  <a:srgbClr val="F3FCF7"/>
                </a:solidFill>
                <a:latin typeface="Open Sans Bold"/>
              </a:rPr>
              <a:t>Web sales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23458" y="4069339"/>
            <a:ext cx="3635842" cy="349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3FCF7"/>
                </a:solidFill>
                <a:latin typeface="Open Sans Bold"/>
              </a:rPr>
              <a:t>Seamless payment options</a:t>
            </a:r>
          </a:p>
          <a:p>
            <a:pPr algn="ctr">
              <a:lnSpc>
                <a:spcPts val="3483"/>
              </a:lnSpc>
            </a:pPr>
            <a:endParaRPr lang="en-US" sz="2524" spc="247">
              <a:solidFill>
                <a:srgbClr val="F3FCF7"/>
              </a:solidFill>
              <a:latin typeface="Open Sans Bold"/>
            </a:endParaRPr>
          </a:p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"/>
              </a:rPr>
              <a:t>PAYG financial services</a:t>
            </a:r>
          </a:p>
          <a:p>
            <a:pPr algn="ctr">
              <a:lnSpc>
                <a:spcPts val="3483"/>
              </a:lnSpc>
            </a:pPr>
            <a:endParaRPr lang="en-US" sz="2524" spc="247">
              <a:solidFill>
                <a:srgbClr val="F3FCF7"/>
              </a:solidFill>
              <a:latin typeface="Open Sans"/>
            </a:endParaRPr>
          </a:p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"/>
              </a:rPr>
              <a:t>Mobile micro insurance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9047" y="7098779"/>
            <a:ext cx="4675643" cy="125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u="sng" spc="244">
                <a:solidFill>
                  <a:srgbClr val="F3FCF7"/>
                </a:solidFill>
                <a:latin typeface="Open Sans Bold"/>
              </a:rPr>
              <a:t>Wholesaler</a:t>
            </a:r>
          </a:p>
          <a:p>
            <a:pPr marL="518160" lvl="1" indent="-259080" algn="ctr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F3FCF7"/>
                </a:solidFill>
                <a:latin typeface="Open Sans Medium"/>
              </a:rPr>
              <a:t>Partnership with supplier and buyer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9047" y="8709141"/>
            <a:ext cx="4675643" cy="125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u="sng" spc="244">
                <a:solidFill>
                  <a:srgbClr val="F3FCF7"/>
                </a:solidFill>
                <a:latin typeface="Open Sans Bold"/>
              </a:rPr>
              <a:t>Sales force</a:t>
            </a:r>
          </a:p>
          <a:p>
            <a:pPr marL="518160" lvl="1" indent="-259080" algn="ctr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F3FCF7"/>
                </a:solidFill>
                <a:latin typeface="Open Sans Medium"/>
              </a:rPr>
              <a:t>door-to-door sales</a:t>
            </a:r>
          </a:p>
          <a:p>
            <a:pPr marL="518160" lvl="1" indent="-259080" algn="ctr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F3FCF7"/>
                </a:solidFill>
                <a:latin typeface="Open Sans Medium"/>
              </a:rPr>
              <a:t>word of mouth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184106" y="3421363"/>
            <a:ext cx="5919788" cy="6574796"/>
            <a:chOff x="0" y="0"/>
            <a:chExt cx="1559121" cy="17316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59121" cy="1731633"/>
            </a:xfrm>
            <a:custGeom>
              <a:avLst/>
              <a:gdLst/>
              <a:ahLst/>
              <a:cxnLst/>
              <a:rect l="l" t="t" r="r" b="b"/>
              <a:pathLst>
                <a:path w="1559121" h="1731633">
                  <a:moveTo>
                    <a:pt x="66698" y="0"/>
                  </a:moveTo>
                  <a:lnTo>
                    <a:pt x="1492423" y="0"/>
                  </a:lnTo>
                  <a:cubicBezTo>
                    <a:pt x="1510112" y="0"/>
                    <a:pt x="1527077" y="7027"/>
                    <a:pt x="1539586" y="19535"/>
                  </a:cubicBezTo>
                  <a:cubicBezTo>
                    <a:pt x="1552094" y="32044"/>
                    <a:pt x="1559121" y="49009"/>
                    <a:pt x="1559121" y="66698"/>
                  </a:cubicBezTo>
                  <a:lnTo>
                    <a:pt x="1559121" y="1664935"/>
                  </a:lnTo>
                  <a:cubicBezTo>
                    <a:pt x="1559121" y="1701772"/>
                    <a:pt x="1529259" y="1731633"/>
                    <a:pt x="1492423" y="1731633"/>
                  </a:cubicBezTo>
                  <a:lnTo>
                    <a:pt x="66698" y="1731633"/>
                  </a:lnTo>
                  <a:cubicBezTo>
                    <a:pt x="29862" y="1731633"/>
                    <a:pt x="0" y="1701772"/>
                    <a:pt x="0" y="1664935"/>
                  </a:cubicBezTo>
                  <a:lnTo>
                    <a:pt x="0" y="66698"/>
                  </a:lnTo>
                  <a:cubicBezTo>
                    <a:pt x="0" y="29862"/>
                    <a:pt x="29862" y="0"/>
                    <a:pt x="66698" y="0"/>
                  </a:cubicBezTo>
                  <a:close/>
                </a:path>
              </a:pathLst>
            </a:custGeom>
            <a:solidFill>
              <a:srgbClr val="598B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559121" cy="1779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184106" y="3841991"/>
            <a:ext cx="5889526" cy="305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3FCF7"/>
                </a:solidFill>
                <a:latin typeface="Open Sans Bold"/>
              </a:rPr>
              <a:t>Comprehensive Coverage plans</a:t>
            </a:r>
          </a:p>
          <a:p>
            <a:pPr algn="ctr">
              <a:lnSpc>
                <a:spcPts val="3483"/>
              </a:lnSpc>
            </a:pPr>
            <a:endParaRPr lang="en-US" sz="2524" spc="247">
              <a:solidFill>
                <a:srgbClr val="F3FCF7"/>
              </a:solidFill>
              <a:latin typeface="Open Sans Bold"/>
            </a:endParaRPr>
          </a:p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"/>
              </a:rPr>
              <a:t>Acts of god </a:t>
            </a:r>
          </a:p>
          <a:p>
            <a:pPr algn="ctr">
              <a:lnSpc>
                <a:spcPts val="3483"/>
              </a:lnSpc>
            </a:pPr>
            <a:endParaRPr lang="en-US" sz="2524" spc="247">
              <a:solidFill>
                <a:srgbClr val="F3FCF7"/>
              </a:solidFill>
              <a:latin typeface="Open Sans"/>
            </a:endParaRPr>
          </a:p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"/>
              </a:rPr>
              <a:t>Natural disasters</a:t>
            </a:r>
          </a:p>
          <a:p>
            <a:pPr algn="ctr">
              <a:lnSpc>
                <a:spcPts val="3483"/>
              </a:lnSpc>
            </a:pPr>
            <a:endParaRPr lang="en-US" sz="2524" spc="247">
              <a:solidFill>
                <a:srgbClr val="F3FCF7"/>
              </a:solidFill>
              <a:latin typeface="Open Sans"/>
            </a:endParaRPr>
          </a:p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"/>
              </a:rPr>
              <a:t>crop failure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91408" y="7347886"/>
            <a:ext cx="4074923" cy="218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3FCF7"/>
                </a:solidFill>
                <a:latin typeface="Open Sans Bold"/>
              </a:rPr>
              <a:t>Payment Flexibility </a:t>
            </a:r>
          </a:p>
          <a:p>
            <a:pPr algn="ctr">
              <a:lnSpc>
                <a:spcPts val="3483"/>
              </a:lnSpc>
            </a:pPr>
            <a:endParaRPr lang="en-US" sz="2524" spc="247">
              <a:solidFill>
                <a:srgbClr val="F3FCF7"/>
              </a:solidFill>
              <a:latin typeface="Open Sans Bold"/>
            </a:endParaRPr>
          </a:p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3FCF7"/>
                </a:solidFill>
                <a:latin typeface="Open Sans Bold"/>
              </a:rPr>
              <a:t>Built-in app functionality and Support Service</a:t>
            </a:r>
            <a:r>
              <a:rPr lang="en-US" sz="2524" spc="247">
                <a:solidFill>
                  <a:srgbClr val="F3FCF7"/>
                </a:solidFill>
                <a:latin typeface="Open Sans"/>
              </a:rPr>
              <a:t>s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384690" y="6708761"/>
            <a:ext cx="799416" cy="0"/>
          </a:xfrm>
          <a:prstGeom prst="line">
            <a:avLst/>
          </a:prstGeom>
          <a:ln w="76200" cap="flat">
            <a:solidFill>
              <a:srgbClr val="F3FCF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12103894" y="6708761"/>
            <a:ext cx="800100" cy="0"/>
          </a:xfrm>
          <a:prstGeom prst="line">
            <a:avLst/>
          </a:prstGeom>
          <a:ln w="76200" cap="flat">
            <a:solidFill>
              <a:srgbClr val="F3FCF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flipV="1">
            <a:off x="17580112" y="6746858"/>
            <a:ext cx="3050501" cy="38100"/>
          </a:xfrm>
          <a:prstGeom prst="line">
            <a:avLst/>
          </a:prstGeom>
          <a:ln w="76200" cap="flat">
            <a:solidFill>
              <a:srgbClr val="F3FCF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498463"/>
            <a:ext cx="18288000" cy="2947080"/>
            <a:chOff x="0" y="0"/>
            <a:chExt cx="4816593" cy="776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6186"/>
            </a:xfrm>
            <a:custGeom>
              <a:avLst/>
              <a:gdLst/>
              <a:ahLst/>
              <a:cxnLst/>
              <a:rect l="l" t="t" r="r" b="b"/>
              <a:pathLst>
                <a:path w="4816592" h="77618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54596"/>
                  </a:lnTo>
                  <a:cubicBezTo>
                    <a:pt x="4816592" y="766519"/>
                    <a:pt x="4806926" y="776186"/>
                    <a:pt x="4795002" y="776186"/>
                  </a:cubicBezTo>
                  <a:lnTo>
                    <a:pt x="21590" y="776186"/>
                  </a:lnTo>
                  <a:cubicBezTo>
                    <a:pt x="9666" y="776186"/>
                    <a:pt x="0" y="766519"/>
                    <a:pt x="0" y="7545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3FC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82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11807" y="3625662"/>
            <a:ext cx="5306853" cy="6199120"/>
            <a:chOff x="0" y="0"/>
            <a:chExt cx="1397690" cy="16326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7690" cy="1632690"/>
            </a:xfrm>
            <a:custGeom>
              <a:avLst/>
              <a:gdLst/>
              <a:ahLst/>
              <a:cxnLst/>
              <a:rect l="l" t="t" r="r" b="b"/>
              <a:pathLst>
                <a:path w="1397690" h="1632690">
                  <a:moveTo>
                    <a:pt x="74402" y="0"/>
                  </a:moveTo>
                  <a:lnTo>
                    <a:pt x="1323288" y="0"/>
                  </a:lnTo>
                  <a:cubicBezTo>
                    <a:pt x="1343021" y="0"/>
                    <a:pt x="1361945" y="7839"/>
                    <a:pt x="1375898" y="21792"/>
                  </a:cubicBezTo>
                  <a:cubicBezTo>
                    <a:pt x="1389851" y="35745"/>
                    <a:pt x="1397690" y="54669"/>
                    <a:pt x="1397690" y="74402"/>
                  </a:cubicBezTo>
                  <a:lnTo>
                    <a:pt x="1397690" y="1558289"/>
                  </a:lnTo>
                  <a:cubicBezTo>
                    <a:pt x="1397690" y="1578021"/>
                    <a:pt x="1389851" y="1596945"/>
                    <a:pt x="1375898" y="1610898"/>
                  </a:cubicBezTo>
                  <a:cubicBezTo>
                    <a:pt x="1361945" y="1624851"/>
                    <a:pt x="1343021" y="1632690"/>
                    <a:pt x="1323288" y="1632690"/>
                  </a:cubicBezTo>
                  <a:lnTo>
                    <a:pt x="74402" y="1632690"/>
                  </a:lnTo>
                  <a:cubicBezTo>
                    <a:pt x="54669" y="1632690"/>
                    <a:pt x="35745" y="1624851"/>
                    <a:pt x="21792" y="1610898"/>
                  </a:cubicBezTo>
                  <a:cubicBezTo>
                    <a:pt x="7839" y="1596945"/>
                    <a:pt x="0" y="1578021"/>
                    <a:pt x="0" y="1558289"/>
                  </a:cubicBezTo>
                  <a:lnTo>
                    <a:pt x="0" y="74402"/>
                  </a:lnTo>
                  <a:cubicBezTo>
                    <a:pt x="0" y="54669"/>
                    <a:pt x="7839" y="35745"/>
                    <a:pt x="21792" y="21792"/>
                  </a:cubicBezTo>
                  <a:cubicBezTo>
                    <a:pt x="35745" y="7839"/>
                    <a:pt x="54669" y="0"/>
                    <a:pt x="74402" y="0"/>
                  </a:cubicBezTo>
                  <a:close/>
                </a:path>
              </a:pathLst>
            </a:custGeom>
            <a:solidFill>
              <a:srgbClr val="598B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97690" cy="1680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99960" y="3638826"/>
            <a:ext cx="5306853" cy="6199120"/>
            <a:chOff x="0" y="0"/>
            <a:chExt cx="1397690" cy="16326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7690" cy="1632690"/>
            </a:xfrm>
            <a:custGeom>
              <a:avLst/>
              <a:gdLst/>
              <a:ahLst/>
              <a:cxnLst/>
              <a:rect l="l" t="t" r="r" b="b"/>
              <a:pathLst>
                <a:path w="1397690" h="1632690">
                  <a:moveTo>
                    <a:pt x="74402" y="0"/>
                  </a:moveTo>
                  <a:lnTo>
                    <a:pt x="1323288" y="0"/>
                  </a:lnTo>
                  <a:cubicBezTo>
                    <a:pt x="1343021" y="0"/>
                    <a:pt x="1361945" y="7839"/>
                    <a:pt x="1375898" y="21792"/>
                  </a:cubicBezTo>
                  <a:cubicBezTo>
                    <a:pt x="1389851" y="35745"/>
                    <a:pt x="1397690" y="54669"/>
                    <a:pt x="1397690" y="74402"/>
                  </a:cubicBezTo>
                  <a:lnTo>
                    <a:pt x="1397690" y="1558289"/>
                  </a:lnTo>
                  <a:cubicBezTo>
                    <a:pt x="1397690" y="1578021"/>
                    <a:pt x="1389851" y="1596945"/>
                    <a:pt x="1375898" y="1610898"/>
                  </a:cubicBezTo>
                  <a:cubicBezTo>
                    <a:pt x="1361945" y="1624851"/>
                    <a:pt x="1343021" y="1632690"/>
                    <a:pt x="1323288" y="1632690"/>
                  </a:cubicBezTo>
                  <a:lnTo>
                    <a:pt x="74402" y="1632690"/>
                  </a:lnTo>
                  <a:cubicBezTo>
                    <a:pt x="54669" y="1632690"/>
                    <a:pt x="35745" y="1624851"/>
                    <a:pt x="21792" y="1610898"/>
                  </a:cubicBezTo>
                  <a:cubicBezTo>
                    <a:pt x="7839" y="1596945"/>
                    <a:pt x="0" y="1578021"/>
                    <a:pt x="0" y="1558289"/>
                  </a:cubicBezTo>
                  <a:lnTo>
                    <a:pt x="0" y="74402"/>
                  </a:lnTo>
                  <a:cubicBezTo>
                    <a:pt x="0" y="54669"/>
                    <a:pt x="7839" y="35745"/>
                    <a:pt x="21792" y="21792"/>
                  </a:cubicBezTo>
                  <a:cubicBezTo>
                    <a:pt x="35745" y="7839"/>
                    <a:pt x="54669" y="0"/>
                    <a:pt x="74402" y="0"/>
                  </a:cubicBezTo>
                  <a:close/>
                </a:path>
              </a:pathLst>
            </a:custGeom>
            <a:solidFill>
              <a:srgbClr val="598B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97690" cy="1680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643605" y="2287877"/>
            <a:ext cx="2219563" cy="119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3473">
                <a:solidFill>
                  <a:srgbClr val="F3FCF7"/>
                </a:solidFill>
                <a:latin typeface="Cinzel Bold"/>
              </a:rPr>
              <a:t>Delivery </a:t>
            </a:r>
          </a:p>
          <a:p>
            <a:pPr algn="ctr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F3FCF7"/>
                </a:solidFill>
                <a:latin typeface="Cinzel Bold"/>
              </a:rPr>
              <a:t>Phase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01401" y="2428008"/>
            <a:ext cx="2722622" cy="1233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3473" dirty="0">
                <a:solidFill>
                  <a:srgbClr val="F3FCF7"/>
                </a:solidFill>
                <a:latin typeface="Cinzel Bold"/>
              </a:rPr>
              <a:t>Post-sales</a:t>
            </a:r>
          </a:p>
          <a:p>
            <a:pPr algn="ctr">
              <a:lnSpc>
                <a:spcPts val="4862"/>
              </a:lnSpc>
              <a:spcBef>
                <a:spcPct val="0"/>
              </a:spcBef>
            </a:pPr>
            <a:r>
              <a:rPr lang="en-US" sz="3473" dirty="0">
                <a:solidFill>
                  <a:srgbClr val="F3FCF7"/>
                </a:solidFill>
                <a:latin typeface="Cinzel Bold"/>
              </a:rPr>
              <a:t>Phase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40914" y="5186087"/>
            <a:ext cx="4824944" cy="305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"/>
              </a:rPr>
              <a:t>Submitting claims through built in-app</a:t>
            </a:r>
          </a:p>
          <a:p>
            <a:pPr algn="ctr">
              <a:lnSpc>
                <a:spcPts val="3483"/>
              </a:lnSpc>
            </a:pPr>
            <a:endParaRPr lang="en-US" sz="2524" spc="247">
              <a:solidFill>
                <a:srgbClr val="F3FCF7"/>
              </a:solidFill>
              <a:latin typeface="Open Sans"/>
            </a:endParaRPr>
          </a:p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"/>
              </a:rPr>
              <a:t>Smart contract</a:t>
            </a:r>
          </a:p>
          <a:p>
            <a:pPr algn="ctr">
              <a:lnSpc>
                <a:spcPts val="3483"/>
              </a:lnSpc>
            </a:pPr>
            <a:endParaRPr lang="en-US" sz="2524" spc="247">
              <a:solidFill>
                <a:srgbClr val="F3FCF7"/>
              </a:solidFill>
              <a:latin typeface="Open Sans"/>
            </a:endParaRPr>
          </a:p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"/>
              </a:rPr>
              <a:t>Mobile online agent to support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84106" y="509587"/>
            <a:ext cx="591978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C5739"/>
                </a:solidFill>
                <a:latin typeface="Cinzel Bold"/>
              </a:rPr>
              <a:t>Channels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11807" y="4198800"/>
            <a:ext cx="5306853" cy="203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373" spc="232">
                <a:solidFill>
                  <a:srgbClr val="F3FCF7"/>
                </a:solidFill>
                <a:latin typeface="Open Sans Bold"/>
              </a:rPr>
              <a:t>Customer Support and Engagement</a:t>
            </a:r>
          </a:p>
          <a:p>
            <a:pPr algn="ctr">
              <a:lnSpc>
                <a:spcPts val="3275"/>
              </a:lnSpc>
            </a:pPr>
            <a:endParaRPr lang="en-US" sz="2373" spc="232">
              <a:solidFill>
                <a:srgbClr val="F3FCF7"/>
              </a:solidFill>
              <a:latin typeface="Open Sans Bold"/>
            </a:endParaRPr>
          </a:p>
          <a:p>
            <a:pPr marL="512381" lvl="1" indent="-256190" algn="ctr">
              <a:lnSpc>
                <a:spcPts val="3275"/>
              </a:lnSpc>
              <a:buFont typeface="Arial"/>
              <a:buChar char="•"/>
            </a:pPr>
            <a:r>
              <a:rPr lang="en-US" sz="2373" spc="232">
                <a:solidFill>
                  <a:srgbClr val="F3FCF7"/>
                </a:solidFill>
                <a:latin typeface="Open Sans"/>
              </a:rPr>
              <a:t>Local agent assistance</a:t>
            </a:r>
          </a:p>
          <a:p>
            <a:pPr marL="512381" lvl="1" indent="-256190" algn="ctr">
              <a:lnSpc>
                <a:spcPts val="3275"/>
              </a:lnSpc>
              <a:buFont typeface="Arial"/>
              <a:buChar char="•"/>
            </a:pPr>
            <a:r>
              <a:rPr lang="en-US" sz="2373" spc="232">
                <a:solidFill>
                  <a:srgbClr val="F3FCF7"/>
                </a:solidFill>
                <a:latin typeface="Open Sans"/>
              </a:rPr>
              <a:t>Educational Support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11807" y="7077627"/>
            <a:ext cx="5306853" cy="218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3FCF7"/>
                </a:solidFill>
                <a:latin typeface="Open Sans Bold"/>
              </a:rPr>
              <a:t>Claims Processing </a:t>
            </a:r>
          </a:p>
          <a:p>
            <a:pPr algn="ctr">
              <a:lnSpc>
                <a:spcPts val="3483"/>
              </a:lnSpc>
            </a:pPr>
            <a:endParaRPr lang="en-US" sz="2524" spc="247">
              <a:solidFill>
                <a:srgbClr val="F3FCF7"/>
              </a:solidFill>
              <a:latin typeface="Open Sans Bold"/>
            </a:endParaRPr>
          </a:p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"/>
              </a:rPr>
              <a:t>Efficient Claims Processing</a:t>
            </a:r>
          </a:p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"/>
              </a:rPr>
              <a:t>On-the-Ground Support</a:t>
            </a:r>
          </a:p>
        </p:txBody>
      </p:sp>
      <p:sp>
        <p:nvSpPr>
          <p:cNvPr id="17" name="AutoShape 17"/>
          <p:cNvSpPr/>
          <p:nvPr/>
        </p:nvSpPr>
        <p:spPr>
          <a:xfrm>
            <a:off x="8406813" y="6738384"/>
            <a:ext cx="1715331" cy="1"/>
          </a:xfrm>
          <a:prstGeom prst="line">
            <a:avLst/>
          </a:prstGeom>
          <a:ln w="76200" cap="flat">
            <a:solidFill>
              <a:srgbClr val="F3FCF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002782" y="9929484"/>
            <a:ext cx="466454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3FCF7"/>
                </a:solidFill>
                <a:latin typeface="Cinzel"/>
              </a:rPr>
              <a:t>Presented by Ng I Wen</a:t>
            </a:r>
          </a:p>
        </p:txBody>
      </p:sp>
      <p:sp>
        <p:nvSpPr>
          <p:cNvPr id="19" name="AutoShape 19"/>
          <p:cNvSpPr/>
          <p:nvPr/>
        </p:nvSpPr>
        <p:spPr>
          <a:xfrm>
            <a:off x="0" y="6738386"/>
            <a:ext cx="3099960" cy="38100"/>
          </a:xfrm>
          <a:prstGeom prst="line">
            <a:avLst/>
          </a:prstGeom>
          <a:ln w="76200" cap="flat">
            <a:solidFill>
              <a:srgbClr val="F3FCF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99725" y="1847017"/>
            <a:ext cx="5189796" cy="6232288"/>
          </a:xfrm>
          <a:custGeom>
            <a:avLst/>
            <a:gdLst/>
            <a:ahLst/>
            <a:cxnLst/>
            <a:rect l="l" t="t" r="r" b="b"/>
            <a:pathLst>
              <a:path w="5189796" h="6232288">
                <a:moveTo>
                  <a:pt x="0" y="0"/>
                </a:moveTo>
                <a:lnTo>
                  <a:pt x="5189796" y="0"/>
                </a:lnTo>
                <a:lnTo>
                  <a:pt x="5189796" y="6232288"/>
                </a:lnTo>
                <a:lnTo>
                  <a:pt x="0" y="623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59292" y="7025666"/>
            <a:ext cx="5396998" cy="6315635"/>
          </a:xfrm>
          <a:custGeom>
            <a:avLst/>
            <a:gdLst/>
            <a:ahLst/>
            <a:cxnLst/>
            <a:rect l="l" t="t" r="r" b="b"/>
            <a:pathLst>
              <a:path w="5396998" h="6315635">
                <a:moveTo>
                  <a:pt x="0" y="0"/>
                </a:moveTo>
                <a:lnTo>
                  <a:pt x="5396998" y="0"/>
                </a:lnTo>
                <a:lnTo>
                  <a:pt x="5396998" y="6315636"/>
                </a:lnTo>
                <a:lnTo>
                  <a:pt x="0" y="6315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1498463"/>
            <a:ext cx="18288000" cy="2947080"/>
            <a:chOff x="0" y="0"/>
            <a:chExt cx="4816593" cy="7761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776186"/>
            </a:xfrm>
            <a:custGeom>
              <a:avLst/>
              <a:gdLst/>
              <a:ahLst/>
              <a:cxnLst/>
              <a:rect l="l" t="t" r="r" b="b"/>
              <a:pathLst>
                <a:path w="4816592" h="77618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54596"/>
                  </a:lnTo>
                  <a:cubicBezTo>
                    <a:pt x="4816592" y="766519"/>
                    <a:pt x="4806926" y="776186"/>
                    <a:pt x="4795002" y="776186"/>
                  </a:cubicBezTo>
                  <a:lnTo>
                    <a:pt x="21590" y="776186"/>
                  </a:lnTo>
                  <a:cubicBezTo>
                    <a:pt x="9666" y="776186"/>
                    <a:pt x="0" y="766519"/>
                    <a:pt x="0" y="7545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3FC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816593" cy="82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375385" y="-33057"/>
            <a:ext cx="5148142" cy="5898912"/>
          </a:xfrm>
          <a:custGeom>
            <a:avLst/>
            <a:gdLst/>
            <a:ahLst/>
            <a:cxnLst/>
            <a:rect l="l" t="t" r="r" b="b"/>
            <a:pathLst>
              <a:path w="5148142" h="5898912">
                <a:moveTo>
                  <a:pt x="0" y="0"/>
                </a:moveTo>
                <a:lnTo>
                  <a:pt x="5148142" y="0"/>
                </a:lnTo>
                <a:lnTo>
                  <a:pt x="5148142" y="5898912"/>
                </a:lnTo>
                <a:lnTo>
                  <a:pt x="0" y="5898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0555" y="351853"/>
            <a:ext cx="1326688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C5739"/>
                </a:solidFill>
                <a:latin typeface="Cinzel Bold"/>
              </a:rPr>
              <a:t>Customer Relationships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16934" y="9770734"/>
            <a:ext cx="527106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3FCF7"/>
                </a:solidFill>
                <a:latin typeface="Cinzel"/>
              </a:rPr>
              <a:t>Presented by Koo Hong Minn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6942" y="1675828"/>
            <a:ext cx="17854116" cy="7855395"/>
            <a:chOff x="0" y="0"/>
            <a:chExt cx="23805488" cy="1047386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9018748" cy="2464225"/>
              <a:chOff x="0" y="0"/>
              <a:chExt cx="3756790" cy="48676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56790" cy="486761"/>
              </a:xfrm>
              <a:custGeom>
                <a:avLst/>
                <a:gdLst/>
                <a:ahLst/>
                <a:cxnLst/>
                <a:rect l="l" t="t" r="r" b="b"/>
                <a:pathLst>
                  <a:path w="3756790" h="486761">
                    <a:moveTo>
                      <a:pt x="3553590" y="0"/>
                    </a:moveTo>
                    <a:cubicBezTo>
                      <a:pt x="3665814" y="0"/>
                      <a:pt x="3756790" y="108965"/>
                      <a:pt x="3756790" y="243380"/>
                    </a:cubicBezTo>
                    <a:cubicBezTo>
                      <a:pt x="3756790" y="377796"/>
                      <a:pt x="3665814" y="486761"/>
                      <a:pt x="3553590" y="486761"/>
                    </a:cubicBezTo>
                    <a:lnTo>
                      <a:pt x="203200" y="486761"/>
                    </a:lnTo>
                    <a:cubicBezTo>
                      <a:pt x="90976" y="486761"/>
                      <a:pt x="0" y="377796"/>
                      <a:pt x="0" y="243380"/>
                    </a:cubicBezTo>
                    <a:cubicBezTo>
                      <a:pt x="0" y="10896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598B65"/>
              </a:solidFill>
              <a:ln w="76200" cap="sq">
                <a:solidFill>
                  <a:srgbClr val="F3FCF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3756790" cy="5534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799" spc="274">
                    <a:solidFill>
                      <a:srgbClr val="F3FCF7"/>
                    </a:solidFill>
                    <a:latin typeface="Cinzel Bold"/>
                  </a:rPr>
                  <a:t>Payment Solutions</a:t>
                </a:r>
              </a:p>
              <a:p>
                <a:pPr marL="518160" lvl="1" indent="-259080" algn="ctr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Flexible Pay-As-You-Go Options: Payments via phones or monthly phone bills.</a:t>
                </a:r>
              </a:p>
              <a:p>
                <a:pPr marL="518160" lvl="1" indent="-259080" algn="ctr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Integrated Payment Methods: Supports low-income farmers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786741" y="2730925"/>
              <a:ext cx="19018748" cy="2394466"/>
              <a:chOff x="0" y="0"/>
              <a:chExt cx="3756790" cy="47298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756790" cy="472981"/>
              </a:xfrm>
              <a:custGeom>
                <a:avLst/>
                <a:gdLst/>
                <a:ahLst/>
                <a:cxnLst/>
                <a:rect l="l" t="t" r="r" b="b"/>
                <a:pathLst>
                  <a:path w="3756790" h="472981">
                    <a:moveTo>
                      <a:pt x="3553590" y="0"/>
                    </a:moveTo>
                    <a:cubicBezTo>
                      <a:pt x="3665814" y="0"/>
                      <a:pt x="3756790" y="105880"/>
                      <a:pt x="3756790" y="236490"/>
                    </a:cubicBezTo>
                    <a:cubicBezTo>
                      <a:pt x="3756790" y="367101"/>
                      <a:pt x="3665814" y="472981"/>
                      <a:pt x="3553590" y="472981"/>
                    </a:cubicBezTo>
                    <a:lnTo>
                      <a:pt x="203200" y="472981"/>
                    </a:lnTo>
                    <a:cubicBezTo>
                      <a:pt x="90976" y="472981"/>
                      <a:pt x="0" y="367101"/>
                      <a:pt x="0" y="236490"/>
                    </a:cubicBezTo>
                    <a:cubicBezTo>
                      <a:pt x="0" y="10588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598B65"/>
              </a:solidFill>
              <a:ln w="76200" cap="sq">
                <a:solidFill>
                  <a:srgbClr val="F3FCF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3756790" cy="5396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799" spc="274">
                    <a:solidFill>
                      <a:srgbClr val="F3FCF7"/>
                    </a:solidFill>
                    <a:latin typeface="Cinzel Bold"/>
                  </a:rPr>
                  <a:t>Time Management Solutions</a:t>
                </a:r>
              </a:p>
              <a:p>
                <a:pPr marL="518160" lvl="1" indent="-259080" algn="ctr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Automatic SMS Reminders: For payments and renewals.</a:t>
                </a:r>
              </a:p>
              <a:p>
                <a:pPr marL="518160" lvl="1" indent="-259080" algn="ctr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Faster Claiming Process: Simplified mobile access to policy information.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5392091"/>
              <a:ext cx="19018748" cy="2394466"/>
              <a:chOff x="0" y="0"/>
              <a:chExt cx="3756790" cy="47298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756790" cy="472981"/>
              </a:xfrm>
              <a:custGeom>
                <a:avLst/>
                <a:gdLst/>
                <a:ahLst/>
                <a:cxnLst/>
                <a:rect l="l" t="t" r="r" b="b"/>
                <a:pathLst>
                  <a:path w="3756790" h="472981">
                    <a:moveTo>
                      <a:pt x="3553590" y="0"/>
                    </a:moveTo>
                    <a:cubicBezTo>
                      <a:pt x="3665814" y="0"/>
                      <a:pt x="3756790" y="105880"/>
                      <a:pt x="3756790" y="236490"/>
                    </a:cubicBezTo>
                    <a:cubicBezTo>
                      <a:pt x="3756790" y="367101"/>
                      <a:pt x="3665814" y="472981"/>
                      <a:pt x="3553590" y="472981"/>
                    </a:cubicBezTo>
                    <a:lnTo>
                      <a:pt x="203200" y="472981"/>
                    </a:lnTo>
                    <a:cubicBezTo>
                      <a:pt x="90976" y="472981"/>
                      <a:pt x="0" y="367101"/>
                      <a:pt x="0" y="236490"/>
                    </a:cubicBezTo>
                    <a:cubicBezTo>
                      <a:pt x="0" y="10588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598B65"/>
              </a:solidFill>
              <a:ln w="76200" cap="sq">
                <a:solidFill>
                  <a:srgbClr val="F3FCF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66675"/>
                <a:ext cx="3756790" cy="5396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799" spc="274">
                    <a:solidFill>
                      <a:srgbClr val="F3FCF7"/>
                    </a:solidFill>
                    <a:latin typeface="Cinzel Bold"/>
                  </a:rPr>
                  <a:t>Customer Support</a:t>
                </a:r>
              </a:p>
              <a:p>
                <a:pPr marL="518160" lvl="1" indent="-259080" algn="ctr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24/7 Customer Care: Phone, SMS, and online chat.</a:t>
                </a:r>
              </a:p>
              <a:p>
                <a:pPr marL="518160" lvl="1" indent="-259080" algn="ctr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Proactive Engagement: Immediate response to queries and issues.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786741" y="8053257"/>
              <a:ext cx="19018748" cy="2420603"/>
              <a:chOff x="0" y="0"/>
              <a:chExt cx="3756790" cy="47814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756790" cy="478144"/>
              </a:xfrm>
              <a:custGeom>
                <a:avLst/>
                <a:gdLst/>
                <a:ahLst/>
                <a:cxnLst/>
                <a:rect l="l" t="t" r="r" b="b"/>
                <a:pathLst>
                  <a:path w="3756790" h="478144">
                    <a:moveTo>
                      <a:pt x="3553590" y="0"/>
                    </a:moveTo>
                    <a:cubicBezTo>
                      <a:pt x="3665814" y="0"/>
                      <a:pt x="3756790" y="107036"/>
                      <a:pt x="3756790" y="239072"/>
                    </a:cubicBezTo>
                    <a:cubicBezTo>
                      <a:pt x="3756790" y="371108"/>
                      <a:pt x="3665814" y="478144"/>
                      <a:pt x="3553590" y="478144"/>
                    </a:cubicBezTo>
                    <a:lnTo>
                      <a:pt x="203200" y="478144"/>
                    </a:lnTo>
                    <a:cubicBezTo>
                      <a:pt x="90976" y="478144"/>
                      <a:pt x="0" y="371108"/>
                      <a:pt x="0" y="239072"/>
                    </a:cubicBezTo>
                    <a:cubicBezTo>
                      <a:pt x="0" y="10703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598B65"/>
              </a:solidFill>
              <a:ln w="76200" cap="sq">
                <a:solidFill>
                  <a:srgbClr val="F3FCF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66675"/>
                <a:ext cx="3756790" cy="5448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799" spc="274">
                    <a:solidFill>
                      <a:srgbClr val="F3FCF7"/>
                    </a:solidFill>
                    <a:latin typeface="Cinzel Bold"/>
                  </a:rPr>
                  <a:t>Trust and Reliability</a:t>
                </a:r>
              </a:p>
              <a:p>
                <a:pPr marL="518160" lvl="1" indent="-259080" algn="ctr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Open Communication: Ensures clients are informed of rights and benefits.</a:t>
                </a:r>
              </a:p>
              <a:p>
                <a:pPr marL="518160" lvl="1" indent="-259080" algn="ctr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2400" spc="235">
                    <a:solidFill>
                      <a:srgbClr val="F3FCF7"/>
                    </a:solidFill>
                    <a:latin typeface="Open Sans Medium"/>
                  </a:rPr>
                  <a:t>Local Agents: Enhance trust with personalized, relatable service.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4883" y="2048227"/>
            <a:ext cx="16538233" cy="7269718"/>
            <a:chOff x="0" y="0"/>
            <a:chExt cx="4355749" cy="1914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749" cy="1914658"/>
            </a:xfrm>
            <a:custGeom>
              <a:avLst/>
              <a:gdLst/>
              <a:ahLst/>
              <a:cxnLst/>
              <a:rect l="l" t="t" r="r" b="b"/>
              <a:pathLst>
                <a:path w="4355749" h="1914658">
                  <a:moveTo>
                    <a:pt x="23874" y="0"/>
                  </a:moveTo>
                  <a:lnTo>
                    <a:pt x="4331875" y="0"/>
                  </a:lnTo>
                  <a:cubicBezTo>
                    <a:pt x="4345060" y="0"/>
                    <a:pt x="4355749" y="10689"/>
                    <a:pt x="4355749" y="23874"/>
                  </a:cubicBezTo>
                  <a:lnTo>
                    <a:pt x="4355749" y="1890784"/>
                  </a:lnTo>
                  <a:cubicBezTo>
                    <a:pt x="4355749" y="1903969"/>
                    <a:pt x="4345060" y="1914658"/>
                    <a:pt x="4331875" y="1914658"/>
                  </a:cubicBezTo>
                  <a:lnTo>
                    <a:pt x="23874" y="1914658"/>
                  </a:lnTo>
                  <a:cubicBezTo>
                    <a:pt x="10689" y="1914658"/>
                    <a:pt x="0" y="1903969"/>
                    <a:pt x="0" y="1890784"/>
                  </a:cubicBezTo>
                  <a:lnTo>
                    <a:pt x="0" y="23874"/>
                  </a:lnTo>
                  <a:cubicBezTo>
                    <a:pt x="0" y="10689"/>
                    <a:pt x="10689" y="0"/>
                    <a:pt x="23874" y="0"/>
                  </a:cubicBezTo>
                  <a:close/>
                </a:path>
              </a:pathLst>
            </a:custGeom>
            <a:solidFill>
              <a:srgbClr val="598B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5749" cy="196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498463"/>
            <a:ext cx="18288000" cy="2947080"/>
            <a:chOff x="0" y="0"/>
            <a:chExt cx="4816593" cy="7761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776186"/>
            </a:xfrm>
            <a:custGeom>
              <a:avLst/>
              <a:gdLst/>
              <a:ahLst/>
              <a:cxnLst/>
              <a:rect l="l" t="t" r="r" b="b"/>
              <a:pathLst>
                <a:path w="4816592" h="77618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54596"/>
                  </a:lnTo>
                  <a:cubicBezTo>
                    <a:pt x="4816592" y="766519"/>
                    <a:pt x="4806926" y="776186"/>
                    <a:pt x="4795002" y="776186"/>
                  </a:cubicBezTo>
                  <a:lnTo>
                    <a:pt x="21590" y="776186"/>
                  </a:lnTo>
                  <a:cubicBezTo>
                    <a:pt x="9666" y="776186"/>
                    <a:pt x="0" y="766519"/>
                    <a:pt x="0" y="75459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82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27904" y="509587"/>
            <a:ext cx="943219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3FCF7"/>
                </a:solidFill>
                <a:latin typeface="Cinzel Bold"/>
              </a:rPr>
              <a:t>Revenue Streams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23458" y="9770734"/>
            <a:ext cx="466454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inzel"/>
              </a:rPr>
              <a:t>Presented by Ng I Wen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89230" y="2053411"/>
            <a:ext cx="7909541" cy="52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1"/>
              </a:lnSpc>
              <a:spcBef>
                <a:spcPct val="0"/>
              </a:spcBef>
            </a:pPr>
            <a:r>
              <a:rPr lang="en-US" sz="3124" spc="306">
                <a:solidFill>
                  <a:srgbClr val="F3FCF7"/>
                </a:solidFill>
                <a:latin typeface="Open Sans Bold"/>
              </a:rPr>
              <a:t>Primary Revenue Source </a:t>
            </a:r>
            <a:r>
              <a:rPr lang="en-US" sz="3124" spc="306">
                <a:solidFill>
                  <a:srgbClr val="F3FCF7"/>
                </a:solidFill>
                <a:latin typeface="Open Sans Medium"/>
              </a:rPr>
              <a:t>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416662"/>
            <a:ext cx="1623060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 Medium"/>
              </a:rPr>
              <a:t>Premium payments: collecting regular premium payment for the coverage provided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087668"/>
            <a:ext cx="16230600" cy="130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960" lvl="1" indent="-272480" algn="ctr">
              <a:lnSpc>
                <a:spcPts val="3483"/>
              </a:lnSpc>
              <a:spcBef>
                <a:spcPct val="0"/>
              </a:spcBef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 Medium"/>
              </a:rPr>
              <a:t>Diversified Plans: Offering various agriculture insurance plans (crop failure, natural disasters, etc.) to meet different customer needs.</a:t>
            </a:r>
          </a:p>
          <a:p>
            <a:pPr algn="ctr">
              <a:lnSpc>
                <a:spcPts val="3483"/>
              </a:lnSpc>
              <a:spcBef>
                <a:spcPct val="0"/>
              </a:spcBef>
            </a:pPr>
            <a:endParaRPr lang="en-US" sz="2524" spc="247">
              <a:solidFill>
                <a:srgbClr val="F3FCF7"/>
              </a:solidFill>
              <a:latin typeface="Open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344416"/>
            <a:ext cx="16230600" cy="130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960" lvl="1" indent="-272480" algn="ctr">
              <a:lnSpc>
                <a:spcPts val="3483"/>
              </a:lnSpc>
              <a:spcBef>
                <a:spcPct val="0"/>
              </a:spcBef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 Medium"/>
              </a:rPr>
              <a:t>Effective Pricing Strategies: Ensuring premiums are set at levels that cover risk and generate profit.</a:t>
            </a:r>
          </a:p>
          <a:p>
            <a:pPr algn="ctr">
              <a:lnSpc>
                <a:spcPts val="3483"/>
              </a:lnSpc>
              <a:spcBef>
                <a:spcPct val="0"/>
              </a:spcBef>
            </a:pPr>
            <a:endParaRPr lang="en-US" sz="2524" spc="247">
              <a:solidFill>
                <a:srgbClr val="F3FCF7"/>
              </a:solidFill>
              <a:latin typeface="Open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6359085"/>
            <a:ext cx="16230600" cy="265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F3FCF7"/>
                </a:solidFill>
                <a:latin typeface="Open Sans Bold"/>
              </a:rPr>
              <a:t>Investment Income</a:t>
            </a:r>
          </a:p>
          <a:p>
            <a:pPr algn="ctr">
              <a:lnSpc>
                <a:spcPts val="3483"/>
              </a:lnSpc>
              <a:spcBef>
                <a:spcPct val="0"/>
              </a:spcBef>
            </a:pPr>
            <a:endParaRPr lang="en-US" sz="2824" spc="276">
              <a:solidFill>
                <a:srgbClr val="F3FCF7"/>
              </a:solidFill>
              <a:latin typeface="Open Sans Bold"/>
            </a:endParaRPr>
          </a:p>
          <a:p>
            <a:pPr marL="544960" lvl="1" indent="-272480" algn="l">
              <a:lnSpc>
                <a:spcPts val="3483"/>
              </a:lnSpc>
              <a:spcBef>
                <a:spcPct val="0"/>
              </a:spcBef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 Medium"/>
              </a:rPr>
              <a:t>Investing Premiums: Allocating collected premiums into stocks, bonds, real estate, and other assets.</a:t>
            </a:r>
          </a:p>
          <a:p>
            <a:pPr marL="544960" lvl="1" indent="-272480" algn="l">
              <a:lnSpc>
                <a:spcPts val="3483"/>
              </a:lnSpc>
              <a:spcBef>
                <a:spcPct val="0"/>
              </a:spcBef>
              <a:buFont typeface="Arial"/>
              <a:buChar char="•"/>
            </a:pPr>
            <a:r>
              <a:rPr lang="en-US" sz="2524" spc="247">
                <a:solidFill>
                  <a:srgbClr val="F3FCF7"/>
                </a:solidFill>
                <a:latin typeface="Open Sans Medium"/>
              </a:rPr>
              <a:t>Returns on Investment: Generating additional revenue from the returns on these investments.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1214</Words>
  <Application>Microsoft Office PowerPoint</Application>
  <PresentationFormat>Custom</PresentationFormat>
  <Paragraphs>378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Open Sans Medium</vt:lpstr>
      <vt:lpstr>Open Sans</vt:lpstr>
      <vt:lpstr>Cinzel</vt:lpstr>
      <vt:lpstr>Codec Pro ExtraBold Italics</vt:lpstr>
      <vt:lpstr>Open Sans Bold</vt:lpstr>
      <vt:lpstr>Cinzel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AgriSure</dc:title>
  <cp:lastModifiedBy>cui yi</cp:lastModifiedBy>
  <cp:revision>5</cp:revision>
  <dcterms:created xsi:type="dcterms:W3CDTF">2006-08-16T00:00:00Z</dcterms:created>
  <dcterms:modified xsi:type="dcterms:W3CDTF">2024-05-28T15:39:49Z</dcterms:modified>
  <dc:identifier>DAGGAIoSszc</dc:identifier>
</cp:coreProperties>
</file>